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33"/>
  </p:notesMasterIdLst>
  <p:sldIdLst>
    <p:sldId id="258" r:id="rId2"/>
    <p:sldId id="341" r:id="rId3"/>
    <p:sldId id="343" r:id="rId4"/>
    <p:sldId id="310" r:id="rId5"/>
    <p:sldId id="307" r:id="rId6"/>
    <p:sldId id="337" r:id="rId7"/>
    <p:sldId id="340" r:id="rId8"/>
    <p:sldId id="308" r:id="rId9"/>
    <p:sldId id="309" r:id="rId10"/>
    <p:sldId id="312" r:id="rId11"/>
    <p:sldId id="311" r:id="rId12"/>
    <p:sldId id="313" r:id="rId13"/>
    <p:sldId id="314" r:id="rId14"/>
    <p:sldId id="325" r:id="rId15"/>
    <p:sldId id="306" r:id="rId16"/>
    <p:sldId id="327" r:id="rId17"/>
    <p:sldId id="323" r:id="rId18"/>
    <p:sldId id="333" r:id="rId19"/>
    <p:sldId id="328" r:id="rId20"/>
    <p:sldId id="329" r:id="rId21"/>
    <p:sldId id="324" r:id="rId22"/>
    <p:sldId id="334" r:id="rId23"/>
    <p:sldId id="339" r:id="rId24"/>
    <p:sldId id="335" r:id="rId25"/>
    <p:sldId id="331" r:id="rId26"/>
    <p:sldId id="316" r:id="rId27"/>
    <p:sldId id="330" r:id="rId28"/>
    <p:sldId id="332" r:id="rId29"/>
    <p:sldId id="317" r:id="rId30"/>
    <p:sldId id="338" r:id="rId31"/>
    <p:sldId id="321" r:id="rId32"/>
  </p:sldIdLst>
  <p:sldSz cx="9144000" cy="6858000" type="screen4x3"/>
  <p:notesSz cx="7099300" cy="10236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AEAEA"/>
    <a:srgbClr val="CC0000"/>
    <a:srgbClr val="969696"/>
    <a:srgbClr val="B2B2B2"/>
    <a:srgbClr val="4D4D4D"/>
    <a:srgbClr val="6600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5333" autoAdjust="0"/>
  </p:normalViewPr>
  <p:slideViewPr>
    <p:cSldViewPr>
      <p:cViewPr>
        <p:scale>
          <a:sx n="80" d="100"/>
          <a:sy n="80" d="100"/>
        </p:scale>
        <p:origin x="-14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861D7-9270-4BC8-8926-4F69BC86624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ACECE70-7D10-46DC-9AAC-462D10B31B8B}">
      <dgm:prSet phldrT="[Testo]"/>
      <dgm:spPr/>
      <dgm:t>
        <a:bodyPr/>
        <a:lstStyle/>
        <a:p>
          <a:r>
            <a:rPr lang="it-IT" dirty="0" smtClean="0"/>
            <a:t>SGSA semplificato</a:t>
          </a:r>
          <a:endParaRPr lang="it-IT" dirty="0"/>
        </a:p>
      </dgm:t>
    </dgm:pt>
    <dgm:pt modelId="{B990F7A1-227F-416B-8407-2A63C6F9DCD7}" type="parTrans" cxnId="{B62F8E7B-797B-4E15-9BE6-7FB78F41F8B3}">
      <dgm:prSet/>
      <dgm:spPr/>
      <dgm:t>
        <a:bodyPr/>
        <a:lstStyle/>
        <a:p>
          <a:endParaRPr lang="it-IT"/>
        </a:p>
      </dgm:t>
    </dgm:pt>
    <dgm:pt modelId="{D5059C60-563D-4C04-A80E-F52C6ECEB56F}" type="sibTrans" cxnId="{B62F8E7B-797B-4E15-9BE6-7FB78F41F8B3}">
      <dgm:prSet/>
      <dgm:spPr/>
      <dgm:t>
        <a:bodyPr/>
        <a:lstStyle/>
        <a:p>
          <a:endParaRPr lang="it-IT"/>
        </a:p>
      </dgm:t>
    </dgm:pt>
    <dgm:pt modelId="{F7D8A38E-3ECB-409F-970E-7FE188360999}">
      <dgm:prSet phldrT="[Testo]"/>
      <dgm:spPr/>
      <dgm:t>
        <a:bodyPr/>
        <a:lstStyle/>
        <a:p>
          <a:r>
            <a:rPr lang="it-IT" dirty="0" smtClean="0"/>
            <a:t>Sopralluogo x verifica requisiti essenziali </a:t>
          </a:r>
          <a:endParaRPr lang="it-IT" dirty="0"/>
        </a:p>
      </dgm:t>
    </dgm:pt>
    <dgm:pt modelId="{92871C11-5458-4381-AE86-E2DA6376BC5C}" type="parTrans" cxnId="{09270492-F8CD-4791-B4F4-EE14A4CD5BB9}">
      <dgm:prSet/>
      <dgm:spPr/>
      <dgm:t>
        <a:bodyPr/>
        <a:lstStyle/>
        <a:p>
          <a:endParaRPr lang="it-IT"/>
        </a:p>
      </dgm:t>
    </dgm:pt>
    <dgm:pt modelId="{DD6D57F8-D44D-4A59-BC12-D87588C0BA1F}" type="sibTrans" cxnId="{09270492-F8CD-4791-B4F4-EE14A4CD5BB9}">
      <dgm:prSet/>
      <dgm:spPr/>
      <dgm:t>
        <a:bodyPr/>
        <a:lstStyle/>
        <a:p>
          <a:endParaRPr lang="it-IT"/>
        </a:p>
      </dgm:t>
    </dgm:pt>
    <dgm:pt modelId="{CC6A631C-717E-46DC-9F7E-B9C4B2DDDD44}">
      <dgm:prSet phldrT="[Testo]"/>
      <dgm:spPr/>
      <dgm:t>
        <a:bodyPr/>
        <a:lstStyle/>
        <a:p>
          <a:r>
            <a:rPr lang="it-IT" dirty="0" smtClean="0"/>
            <a:t>Check-list </a:t>
          </a:r>
          <a:endParaRPr lang="it-IT" dirty="0"/>
        </a:p>
      </dgm:t>
    </dgm:pt>
    <dgm:pt modelId="{FB33A4A3-B4A3-4AED-8F38-8C7151E9CF4A}" type="parTrans" cxnId="{D2257306-B744-4B99-8B92-E4ABA9377BDF}">
      <dgm:prSet/>
      <dgm:spPr/>
      <dgm:t>
        <a:bodyPr/>
        <a:lstStyle/>
        <a:p>
          <a:endParaRPr lang="it-IT"/>
        </a:p>
      </dgm:t>
    </dgm:pt>
    <dgm:pt modelId="{4A7F75AF-BC1A-491C-8DAE-9E8E628C3E30}" type="sibTrans" cxnId="{D2257306-B744-4B99-8B92-E4ABA9377BDF}">
      <dgm:prSet/>
      <dgm:spPr/>
      <dgm:t>
        <a:bodyPr/>
        <a:lstStyle/>
        <a:p>
          <a:endParaRPr lang="it-IT"/>
        </a:p>
      </dgm:t>
    </dgm:pt>
    <dgm:pt modelId="{C8B33CF2-4E43-4161-8D47-255AF56F5B22}">
      <dgm:prSet phldrT="[Testo]"/>
      <dgm:spPr/>
      <dgm:t>
        <a:bodyPr/>
        <a:lstStyle/>
        <a:p>
          <a:r>
            <a:rPr lang="it-IT" dirty="0" smtClean="0"/>
            <a:t>Eventuali ulteriori controlli a discrezione dei VVF</a:t>
          </a:r>
          <a:endParaRPr lang="it-IT" dirty="0"/>
        </a:p>
      </dgm:t>
    </dgm:pt>
    <dgm:pt modelId="{59D9029F-7AC6-4ED9-A2D9-FC5BFA65779B}" type="parTrans" cxnId="{AE8D7A3C-A118-4975-972A-50CBFF6DDADA}">
      <dgm:prSet/>
      <dgm:spPr/>
      <dgm:t>
        <a:bodyPr/>
        <a:lstStyle/>
        <a:p>
          <a:endParaRPr lang="it-IT"/>
        </a:p>
      </dgm:t>
    </dgm:pt>
    <dgm:pt modelId="{F55613E6-325E-4CFF-B26C-C5CB1BEE5FD8}" type="sibTrans" cxnId="{AE8D7A3C-A118-4975-972A-50CBFF6DDADA}">
      <dgm:prSet/>
      <dgm:spPr/>
      <dgm:t>
        <a:bodyPr/>
        <a:lstStyle/>
        <a:p>
          <a:endParaRPr lang="it-IT"/>
        </a:p>
      </dgm:t>
    </dgm:pt>
    <dgm:pt modelId="{4CB68908-B996-4DBD-B6BA-4539A911B600}" type="pres">
      <dgm:prSet presAssocID="{8C5861D7-9270-4BC8-8926-4F69BC86624F}" presName="linearFlow" presStyleCnt="0">
        <dgm:presLayoutVars>
          <dgm:dir/>
          <dgm:resizeHandles val="exact"/>
        </dgm:presLayoutVars>
      </dgm:prSet>
      <dgm:spPr/>
    </dgm:pt>
    <dgm:pt modelId="{FF24A820-751C-42BB-A8C4-8068576351C4}" type="pres">
      <dgm:prSet presAssocID="{EACECE70-7D10-46DC-9AAC-462D10B31B8B}" presName="composite" presStyleCnt="0"/>
      <dgm:spPr/>
    </dgm:pt>
    <dgm:pt modelId="{F348F695-FEA9-45BC-9A4C-D4CDBA65A6F5}" type="pres">
      <dgm:prSet presAssocID="{EACECE70-7D10-46DC-9AAC-462D10B31B8B}" presName="imgShp" presStyleLbl="fgImgPlace1" presStyleIdx="0" presStyleCnt="4"/>
      <dgm:spPr/>
    </dgm:pt>
    <dgm:pt modelId="{92680854-9FD7-4BB4-A44B-53703B682755}" type="pres">
      <dgm:prSet presAssocID="{EACECE70-7D10-46DC-9AAC-462D10B31B8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A6DF29-CB77-4B38-955B-9C02A32E22FA}" type="pres">
      <dgm:prSet presAssocID="{D5059C60-563D-4C04-A80E-F52C6ECEB56F}" presName="spacing" presStyleCnt="0"/>
      <dgm:spPr/>
    </dgm:pt>
    <dgm:pt modelId="{888CF047-EF86-42A5-A04D-1A361F12073B}" type="pres">
      <dgm:prSet presAssocID="{F7D8A38E-3ECB-409F-970E-7FE188360999}" presName="composite" presStyleCnt="0"/>
      <dgm:spPr/>
    </dgm:pt>
    <dgm:pt modelId="{DDD067A3-575D-4A78-81BE-C62162710964}" type="pres">
      <dgm:prSet presAssocID="{F7D8A38E-3ECB-409F-970E-7FE188360999}" presName="imgShp" presStyleLbl="fgImgPlace1" presStyleIdx="1" presStyleCnt="4"/>
      <dgm:spPr/>
    </dgm:pt>
    <dgm:pt modelId="{5B2FCE99-FF69-443F-AAE5-428AE3FF93DE}" type="pres">
      <dgm:prSet presAssocID="{F7D8A38E-3ECB-409F-970E-7FE18836099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C2FADD-E6FB-4B96-A3F9-51EE4A013810}" type="pres">
      <dgm:prSet presAssocID="{DD6D57F8-D44D-4A59-BC12-D87588C0BA1F}" presName="spacing" presStyleCnt="0"/>
      <dgm:spPr/>
    </dgm:pt>
    <dgm:pt modelId="{E6EE7194-15E4-4325-AAE3-7B259901CCA0}" type="pres">
      <dgm:prSet presAssocID="{CC6A631C-717E-46DC-9F7E-B9C4B2DDDD44}" presName="composite" presStyleCnt="0"/>
      <dgm:spPr/>
    </dgm:pt>
    <dgm:pt modelId="{A4AB7845-36FF-4A11-B638-07F31A88978B}" type="pres">
      <dgm:prSet presAssocID="{CC6A631C-717E-46DC-9F7E-B9C4B2DDDD44}" presName="imgShp" presStyleLbl="fgImgPlace1" presStyleIdx="2" presStyleCnt="4"/>
      <dgm:spPr/>
    </dgm:pt>
    <dgm:pt modelId="{9B0EDD6A-1C9D-4C5E-AB6B-52DBD4252F3F}" type="pres">
      <dgm:prSet presAssocID="{CC6A631C-717E-46DC-9F7E-B9C4B2DDDD4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C22091-4F1F-4F17-9B98-0C7474EE0820}" type="pres">
      <dgm:prSet presAssocID="{4A7F75AF-BC1A-491C-8DAE-9E8E628C3E30}" presName="spacing" presStyleCnt="0"/>
      <dgm:spPr/>
    </dgm:pt>
    <dgm:pt modelId="{EECD3B8E-F19C-42B9-88EA-D7420D33ACDA}" type="pres">
      <dgm:prSet presAssocID="{C8B33CF2-4E43-4161-8D47-255AF56F5B22}" presName="composite" presStyleCnt="0"/>
      <dgm:spPr/>
    </dgm:pt>
    <dgm:pt modelId="{8D14E097-96DA-4CE6-9B19-D0367B758C1B}" type="pres">
      <dgm:prSet presAssocID="{C8B33CF2-4E43-4161-8D47-255AF56F5B22}" presName="imgShp" presStyleLbl="fgImgPlace1" presStyleIdx="3" presStyleCnt="4"/>
      <dgm:spPr/>
    </dgm:pt>
    <dgm:pt modelId="{BAC5E08F-637F-4415-BB25-60F72E05C509}" type="pres">
      <dgm:prSet presAssocID="{C8B33CF2-4E43-4161-8D47-255AF56F5B2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2C7BC0-A139-43C5-8DEF-175E16084E77}" type="presOf" srcId="{EACECE70-7D10-46DC-9AAC-462D10B31B8B}" destId="{92680854-9FD7-4BB4-A44B-53703B682755}" srcOrd="0" destOrd="0" presId="urn:microsoft.com/office/officeart/2005/8/layout/vList3"/>
    <dgm:cxn modelId="{F1424254-390D-4B80-BB01-773AE90327B0}" type="presOf" srcId="{C8B33CF2-4E43-4161-8D47-255AF56F5B22}" destId="{BAC5E08F-637F-4415-BB25-60F72E05C509}" srcOrd="0" destOrd="0" presId="urn:microsoft.com/office/officeart/2005/8/layout/vList3"/>
    <dgm:cxn modelId="{BC2BC098-D19F-4B11-A560-544930A32542}" type="presOf" srcId="{F7D8A38E-3ECB-409F-970E-7FE188360999}" destId="{5B2FCE99-FF69-443F-AAE5-428AE3FF93DE}" srcOrd="0" destOrd="0" presId="urn:microsoft.com/office/officeart/2005/8/layout/vList3"/>
    <dgm:cxn modelId="{D2257306-B744-4B99-8B92-E4ABA9377BDF}" srcId="{8C5861D7-9270-4BC8-8926-4F69BC86624F}" destId="{CC6A631C-717E-46DC-9F7E-B9C4B2DDDD44}" srcOrd="2" destOrd="0" parTransId="{FB33A4A3-B4A3-4AED-8F38-8C7151E9CF4A}" sibTransId="{4A7F75AF-BC1A-491C-8DAE-9E8E628C3E30}"/>
    <dgm:cxn modelId="{2212AD28-73D9-4859-B74C-044D331AB2F0}" type="presOf" srcId="{CC6A631C-717E-46DC-9F7E-B9C4B2DDDD44}" destId="{9B0EDD6A-1C9D-4C5E-AB6B-52DBD4252F3F}" srcOrd="0" destOrd="0" presId="urn:microsoft.com/office/officeart/2005/8/layout/vList3"/>
    <dgm:cxn modelId="{1C61F524-DD29-47C7-91CE-1857E598458E}" type="presOf" srcId="{8C5861D7-9270-4BC8-8926-4F69BC86624F}" destId="{4CB68908-B996-4DBD-B6BA-4539A911B600}" srcOrd="0" destOrd="0" presId="urn:microsoft.com/office/officeart/2005/8/layout/vList3"/>
    <dgm:cxn modelId="{09270492-F8CD-4791-B4F4-EE14A4CD5BB9}" srcId="{8C5861D7-9270-4BC8-8926-4F69BC86624F}" destId="{F7D8A38E-3ECB-409F-970E-7FE188360999}" srcOrd="1" destOrd="0" parTransId="{92871C11-5458-4381-AE86-E2DA6376BC5C}" sibTransId="{DD6D57F8-D44D-4A59-BC12-D87588C0BA1F}"/>
    <dgm:cxn modelId="{B62F8E7B-797B-4E15-9BE6-7FB78F41F8B3}" srcId="{8C5861D7-9270-4BC8-8926-4F69BC86624F}" destId="{EACECE70-7D10-46DC-9AAC-462D10B31B8B}" srcOrd="0" destOrd="0" parTransId="{B990F7A1-227F-416B-8407-2A63C6F9DCD7}" sibTransId="{D5059C60-563D-4C04-A80E-F52C6ECEB56F}"/>
    <dgm:cxn modelId="{AE8D7A3C-A118-4975-972A-50CBFF6DDADA}" srcId="{8C5861D7-9270-4BC8-8926-4F69BC86624F}" destId="{C8B33CF2-4E43-4161-8D47-255AF56F5B22}" srcOrd="3" destOrd="0" parTransId="{59D9029F-7AC6-4ED9-A2D9-FC5BFA65779B}" sibTransId="{F55613E6-325E-4CFF-B26C-C5CB1BEE5FD8}"/>
    <dgm:cxn modelId="{F2C9960D-B6DE-4F84-A46B-305ECA75EF50}" type="presParOf" srcId="{4CB68908-B996-4DBD-B6BA-4539A911B600}" destId="{FF24A820-751C-42BB-A8C4-8068576351C4}" srcOrd="0" destOrd="0" presId="urn:microsoft.com/office/officeart/2005/8/layout/vList3"/>
    <dgm:cxn modelId="{9B55EFCA-44E2-41A7-AEF3-33DCF5B8569F}" type="presParOf" srcId="{FF24A820-751C-42BB-A8C4-8068576351C4}" destId="{F348F695-FEA9-45BC-9A4C-D4CDBA65A6F5}" srcOrd="0" destOrd="0" presId="urn:microsoft.com/office/officeart/2005/8/layout/vList3"/>
    <dgm:cxn modelId="{AB635E50-CF49-482E-8520-DCEF69C6B5DD}" type="presParOf" srcId="{FF24A820-751C-42BB-A8C4-8068576351C4}" destId="{92680854-9FD7-4BB4-A44B-53703B682755}" srcOrd="1" destOrd="0" presId="urn:microsoft.com/office/officeart/2005/8/layout/vList3"/>
    <dgm:cxn modelId="{3C46596E-2E6C-4441-AE14-D72B8503BCCD}" type="presParOf" srcId="{4CB68908-B996-4DBD-B6BA-4539A911B600}" destId="{91A6DF29-CB77-4B38-955B-9C02A32E22FA}" srcOrd="1" destOrd="0" presId="urn:microsoft.com/office/officeart/2005/8/layout/vList3"/>
    <dgm:cxn modelId="{807D9322-5258-4ECA-BBD9-FE45A5FF4B22}" type="presParOf" srcId="{4CB68908-B996-4DBD-B6BA-4539A911B600}" destId="{888CF047-EF86-42A5-A04D-1A361F12073B}" srcOrd="2" destOrd="0" presId="urn:microsoft.com/office/officeart/2005/8/layout/vList3"/>
    <dgm:cxn modelId="{28B72BE3-068B-4F28-9C38-A5F7F7F4FC99}" type="presParOf" srcId="{888CF047-EF86-42A5-A04D-1A361F12073B}" destId="{DDD067A3-575D-4A78-81BE-C62162710964}" srcOrd="0" destOrd="0" presId="urn:microsoft.com/office/officeart/2005/8/layout/vList3"/>
    <dgm:cxn modelId="{64608FA4-B109-4F4A-9EC5-B090C7F2501D}" type="presParOf" srcId="{888CF047-EF86-42A5-A04D-1A361F12073B}" destId="{5B2FCE99-FF69-443F-AAE5-428AE3FF93DE}" srcOrd="1" destOrd="0" presId="urn:microsoft.com/office/officeart/2005/8/layout/vList3"/>
    <dgm:cxn modelId="{F48A3942-C0CE-4914-9AB9-0D689BEB7429}" type="presParOf" srcId="{4CB68908-B996-4DBD-B6BA-4539A911B600}" destId="{2EC2FADD-E6FB-4B96-A3F9-51EE4A013810}" srcOrd="3" destOrd="0" presId="urn:microsoft.com/office/officeart/2005/8/layout/vList3"/>
    <dgm:cxn modelId="{A4449577-EC3F-46FC-8016-DC8ABF15D3A5}" type="presParOf" srcId="{4CB68908-B996-4DBD-B6BA-4539A911B600}" destId="{E6EE7194-15E4-4325-AAE3-7B259901CCA0}" srcOrd="4" destOrd="0" presId="urn:microsoft.com/office/officeart/2005/8/layout/vList3"/>
    <dgm:cxn modelId="{D6134E3E-5C88-466A-AA8D-11D04C11EF9F}" type="presParOf" srcId="{E6EE7194-15E4-4325-AAE3-7B259901CCA0}" destId="{A4AB7845-36FF-4A11-B638-07F31A88978B}" srcOrd="0" destOrd="0" presId="urn:microsoft.com/office/officeart/2005/8/layout/vList3"/>
    <dgm:cxn modelId="{952CEF84-1885-4815-ABD5-DB31F4AA0E7A}" type="presParOf" srcId="{E6EE7194-15E4-4325-AAE3-7B259901CCA0}" destId="{9B0EDD6A-1C9D-4C5E-AB6B-52DBD4252F3F}" srcOrd="1" destOrd="0" presId="urn:microsoft.com/office/officeart/2005/8/layout/vList3"/>
    <dgm:cxn modelId="{B75F9582-E446-4283-86DA-E992BEDDFB6C}" type="presParOf" srcId="{4CB68908-B996-4DBD-B6BA-4539A911B600}" destId="{F5C22091-4F1F-4F17-9B98-0C7474EE0820}" srcOrd="5" destOrd="0" presId="urn:microsoft.com/office/officeart/2005/8/layout/vList3"/>
    <dgm:cxn modelId="{1507E09F-E798-4689-A1DF-B943EBB1C59C}" type="presParOf" srcId="{4CB68908-B996-4DBD-B6BA-4539A911B600}" destId="{EECD3B8E-F19C-42B9-88EA-D7420D33ACDA}" srcOrd="6" destOrd="0" presId="urn:microsoft.com/office/officeart/2005/8/layout/vList3"/>
    <dgm:cxn modelId="{0900CB83-6B47-43E9-B0C8-BFE43B0E1A99}" type="presParOf" srcId="{EECD3B8E-F19C-42B9-88EA-D7420D33ACDA}" destId="{8D14E097-96DA-4CE6-9B19-D0367B758C1B}" srcOrd="0" destOrd="0" presId="urn:microsoft.com/office/officeart/2005/8/layout/vList3"/>
    <dgm:cxn modelId="{85F6E16C-63EE-4D00-8B93-478ABA7B96BD}" type="presParOf" srcId="{EECD3B8E-F19C-42B9-88EA-D7420D33ACDA}" destId="{BAC5E08F-637F-4415-BB25-60F72E05C509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80854-9FD7-4BB4-A44B-53703B682755}">
      <dsp:nvSpPr>
        <dsp:cNvPr id="0" name=""/>
        <dsp:cNvSpPr/>
      </dsp:nvSpPr>
      <dsp:spPr>
        <a:xfrm rot="10800000">
          <a:off x="1595524" y="277"/>
          <a:ext cx="5472684" cy="8682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88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SGSA semplificato</a:t>
          </a:r>
          <a:endParaRPr lang="it-IT" sz="2400" kern="1200" dirty="0"/>
        </a:p>
      </dsp:txBody>
      <dsp:txXfrm rot="10800000">
        <a:off x="1595524" y="277"/>
        <a:ext cx="5472684" cy="868267"/>
      </dsp:txXfrm>
    </dsp:sp>
    <dsp:sp modelId="{F348F695-FEA9-45BC-9A4C-D4CDBA65A6F5}">
      <dsp:nvSpPr>
        <dsp:cNvPr id="0" name=""/>
        <dsp:cNvSpPr/>
      </dsp:nvSpPr>
      <dsp:spPr>
        <a:xfrm>
          <a:off x="1161391" y="277"/>
          <a:ext cx="868267" cy="8682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FCE99-FF69-443F-AAE5-428AE3FF93DE}">
      <dsp:nvSpPr>
        <dsp:cNvPr id="0" name=""/>
        <dsp:cNvSpPr/>
      </dsp:nvSpPr>
      <dsp:spPr>
        <a:xfrm rot="10800000">
          <a:off x="1595524" y="1127728"/>
          <a:ext cx="5472684" cy="8682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88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Sopralluogo x verifica requisiti essenziali </a:t>
          </a:r>
          <a:endParaRPr lang="it-IT" sz="2400" kern="1200" dirty="0"/>
        </a:p>
      </dsp:txBody>
      <dsp:txXfrm rot="10800000">
        <a:off x="1595524" y="1127728"/>
        <a:ext cx="5472684" cy="868267"/>
      </dsp:txXfrm>
    </dsp:sp>
    <dsp:sp modelId="{DDD067A3-575D-4A78-81BE-C62162710964}">
      <dsp:nvSpPr>
        <dsp:cNvPr id="0" name=""/>
        <dsp:cNvSpPr/>
      </dsp:nvSpPr>
      <dsp:spPr>
        <a:xfrm>
          <a:off x="1161391" y="1127728"/>
          <a:ext cx="868267" cy="8682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EDD6A-1C9D-4C5E-AB6B-52DBD4252F3F}">
      <dsp:nvSpPr>
        <dsp:cNvPr id="0" name=""/>
        <dsp:cNvSpPr/>
      </dsp:nvSpPr>
      <dsp:spPr>
        <a:xfrm rot="10800000">
          <a:off x="1595524" y="2255180"/>
          <a:ext cx="5472684" cy="8682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88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Check-list </a:t>
          </a:r>
          <a:endParaRPr lang="it-IT" sz="2400" kern="1200" dirty="0"/>
        </a:p>
      </dsp:txBody>
      <dsp:txXfrm rot="10800000">
        <a:off x="1595524" y="2255180"/>
        <a:ext cx="5472684" cy="868267"/>
      </dsp:txXfrm>
    </dsp:sp>
    <dsp:sp modelId="{A4AB7845-36FF-4A11-B638-07F31A88978B}">
      <dsp:nvSpPr>
        <dsp:cNvPr id="0" name=""/>
        <dsp:cNvSpPr/>
      </dsp:nvSpPr>
      <dsp:spPr>
        <a:xfrm>
          <a:off x="1161391" y="2255180"/>
          <a:ext cx="868267" cy="8682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5E08F-637F-4415-BB25-60F72E05C509}">
      <dsp:nvSpPr>
        <dsp:cNvPr id="0" name=""/>
        <dsp:cNvSpPr/>
      </dsp:nvSpPr>
      <dsp:spPr>
        <a:xfrm rot="10800000">
          <a:off x="1595524" y="3382631"/>
          <a:ext cx="5472684" cy="8682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88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Eventuali ulteriori controlli a discrezione dei VVF</a:t>
          </a:r>
          <a:endParaRPr lang="it-IT" sz="2400" kern="1200" dirty="0"/>
        </a:p>
      </dsp:txBody>
      <dsp:txXfrm rot="10800000">
        <a:off x="1595524" y="3382631"/>
        <a:ext cx="5472684" cy="868267"/>
      </dsp:txXfrm>
    </dsp:sp>
    <dsp:sp modelId="{8D14E097-96DA-4CE6-9B19-D0367B758C1B}">
      <dsp:nvSpPr>
        <dsp:cNvPr id="0" name=""/>
        <dsp:cNvSpPr/>
      </dsp:nvSpPr>
      <dsp:spPr>
        <a:xfrm>
          <a:off x="1161391" y="3382631"/>
          <a:ext cx="868267" cy="8682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41F4B5-C082-4855-9BFD-DBCA31A65C54}" type="datetimeFigureOut">
              <a:rPr lang="it-IT"/>
              <a:pPr>
                <a:defRPr/>
              </a:pPr>
              <a:t>01/10/2014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5337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BA86DA-6110-4EB2-8A5A-A269079C96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CC9D1C-4E7F-429C-82CF-1E30D53A28B4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FA7DF-5AA3-48EC-A278-1D6B7B4AC0C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EEA81-E83C-49EF-BABC-613A8E1722C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8CDB8-FFCE-4485-BF28-B9084F7CD6A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7BE79-3CFA-4BDD-91D6-06CF587265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4CCDD-171A-4573-8A62-E0F2D43F2B3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C1072-8CE3-4CF8-9CD6-6788C48DD76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D0E7D-E157-4801-908E-C65400DDC8D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BAB8FC0-290A-4DA4-A825-4879A9C75E8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CE93C1-9258-4F55-93C4-678A98666BE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 smtClean="0"/>
              <a:t>Ministero dell’Interno</a:t>
            </a:r>
            <a:br>
              <a:rPr lang="it-IT" smtClean="0"/>
            </a:br>
            <a:r>
              <a:rPr lang="it-IT" smtClean="0"/>
              <a:t>Dipartimento dei Vigili del Fuoco, del Soccorso Pubblico e della Difesa Civile</a:t>
            </a:r>
            <a:br>
              <a:rPr lang="it-IT" smtClean="0"/>
            </a:br>
            <a:r>
              <a:rPr lang="it-IT" sz="1200" smtClean="0"/>
              <a:t>Direzione Centrale per la Prevenzione e la Sicurezza Tecnica</a:t>
            </a:r>
            <a:endParaRPr lang="it-IT" sz="120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973254-DC19-47F9-8E2D-79DA1B77298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00034" y="1628800"/>
            <a:ext cx="8358246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chemeClr val="accent2"/>
                </a:solidFill>
                <a:latin typeface="Comic Sans MS" pitchFamily="66" charset="0"/>
              </a:rPr>
              <a:t>L’uniformità </a:t>
            </a:r>
            <a:r>
              <a:rPr lang="it-IT" sz="3600" b="1" dirty="0">
                <a:solidFill>
                  <a:schemeClr val="accent2"/>
                </a:solidFill>
                <a:latin typeface="Comic Sans MS" pitchFamily="66" charset="0"/>
              </a:rPr>
              <a:t>nei sopralluoghi: </a:t>
            </a:r>
          </a:p>
          <a:p>
            <a:r>
              <a:rPr lang="it-IT" sz="3600" b="1" dirty="0" smtClean="0">
                <a:solidFill>
                  <a:schemeClr val="accent2"/>
                </a:solidFill>
                <a:latin typeface="Comic Sans MS" pitchFamily="66" charset="0"/>
              </a:rPr>
              <a:t>“un </a:t>
            </a:r>
            <a:r>
              <a:rPr lang="it-IT" sz="3600" b="1" dirty="0">
                <a:solidFill>
                  <a:schemeClr val="accent2"/>
                </a:solidFill>
                <a:latin typeface="Comic Sans MS" pitchFamily="66" charset="0"/>
              </a:rPr>
              <a:t>esempio su come applicare </a:t>
            </a:r>
            <a:r>
              <a:rPr lang="it-IT" sz="3600" b="1" dirty="0" smtClean="0">
                <a:solidFill>
                  <a:schemeClr val="accent2"/>
                </a:solidFill>
                <a:latin typeface="Comic Sans MS" pitchFamily="66" charset="0"/>
              </a:rPr>
              <a:t>le procedure”</a:t>
            </a:r>
            <a:endParaRPr lang="it-IT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23527" y="4725144"/>
            <a:ext cx="8568953" cy="1008112"/>
          </a:xfrm>
          <a:prstGeom prst="rect">
            <a:avLst/>
          </a:prstGeom>
          <a:solidFill>
            <a:srgbClr val="EAEAEA">
              <a:alpha val="56078"/>
            </a:srgbClr>
          </a:solidFill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it-IT" sz="1200" b="1" dirty="0" smtClean="0">
              <a:solidFill>
                <a:schemeClr val="accent2"/>
              </a:solidFill>
              <a:latin typeface="Comic Sans MS" pitchFamily="66" charset="0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Comic Sans MS" pitchFamily="66" charset="0"/>
                <a:cs typeface="+mn-cs"/>
              </a:rPr>
              <a:t>Francesco </a:t>
            </a:r>
            <a:r>
              <a:rPr lang="it-IT" sz="2000" b="1" dirty="0">
                <a:solidFill>
                  <a:schemeClr val="accent2"/>
                </a:solidFill>
                <a:latin typeface="Comic Sans MS" pitchFamily="66" charset="0"/>
                <a:cs typeface="+mn-cs"/>
              </a:rPr>
              <a:t>Notaro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b="1" dirty="0">
                <a:solidFill>
                  <a:schemeClr val="accent2"/>
                </a:solidFill>
                <a:latin typeface="Comic Sans MS" pitchFamily="66" charset="0"/>
                <a:cs typeface="+mn-cs"/>
              </a:rPr>
              <a:t>  </a:t>
            </a:r>
            <a:r>
              <a:rPr lang="it-IT" sz="2000" b="1" dirty="0" smtClean="0">
                <a:solidFill>
                  <a:schemeClr val="accent2"/>
                </a:solidFill>
                <a:latin typeface="Comic Sans MS" pitchFamily="66" charset="0"/>
              </a:rPr>
              <a:t>Comandante </a:t>
            </a:r>
            <a:r>
              <a:rPr lang="it-IT" sz="2000" b="1" dirty="0">
                <a:solidFill>
                  <a:schemeClr val="accent2"/>
                </a:solidFill>
                <a:latin typeface="Comic Sans MS" pitchFamily="66" charset="0"/>
              </a:rPr>
              <a:t>Provinciale Vigili del fuoco di </a:t>
            </a:r>
            <a:r>
              <a:rPr lang="it-IT" sz="2000" b="1" dirty="0" smtClean="0">
                <a:solidFill>
                  <a:schemeClr val="accent2"/>
                </a:solidFill>
                <a:latin typeface="Comic Sans MS" pitchFamily="66" charset="0"/>
              </a:rPr>
              <a:t>Taranto</a:t>
            </a:r>
            <a:endParaRPr lang="it-IT" sz="2000" b="1" dirty="0">
              <a:solidFill>
                <a:schemeClr val="accent2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465138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49263" algn="r"/>
                <a:tab pos="3060700" algn="ctr"/>
                <a:tab pos="6119813" algn="r"/>
              </a:tabLst>
            </a:pPr>
            <a:r>
              <a:rPr lang="it-IT" sz="3200" b="1" dirty="0">
                <a:latin typeface="Times New Roman" pitchFamily="18" charset="0"/>
              </a:rPr>
              <a:t>FORUM </a:t>
            </a:r>
            <a:r>
              <a:rPr lang="it-IT" sz="3200" b="1" i="1" dirty="0">
                <a:latin typeface="Times New Roman" pitchFamily="18" charset="0"/>
              </a:rPr>
              <a:t>di</a:t>
            </a:r>
            <a:r>
              <a:rPr lang="it-IT" sz="3200" b="1" dirty="0">
                <a:latin typeface="Times New Roman" pitchFamily="18" charset="0"/>
              </a:rPr>
              <a:t> </a:t>
            </a:r>
            <a:r>
              <a:rPr lang="it-IT" sz="3200" b="1" dirty="0">
                <a:solidFill>
                  <a:srgbClr val="FF3300"/>
                </a:solidFill>
                <a:latin typeface="Times New Roman" pitchFamily="18" charset="0"/>
              </a:rPr>
              <a:t>PREVENZIONE </a:t>
            </a:r>
            <a:r>
              <a:rPr lang="it-IT" sz="3200" b="1" dirty="0" smtClean="0">
                <a:solidFill>
                  <a:srgbClr val="FF3300"/>
                </a:solidFill>
                <a:latin typeface="Times New Roman" pitchFamily="18" charset="0"/>
              </a:rPr>
              <a:t>INCENDI 2014</a:t>
            </a:r>
            <a:endParaRPr lang="it-IT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3"/>
          <p:cNvSpPr txBox="1">
            <a:spLocks noChangeArrowheads="1"/>
          </p:cNvSpPr>
          <p:nvPr/>
        </p:nvSpPr>
        <p:spPr bwMode="auto">
          <a:xfrm>
            <a:off x="468313" y="5996009"/>
            <a:ext cx="8137525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it-IT" b="1" dirty="0">
                <a:solidFill>
                  <a:srgbClr val="FF0000"/>
                </a:solidFill>
              </a:rPr>
              <a:t>Milano </a:t>
            </a:r>
            <a:r>
              <a:rPr lang="it-IT" b="1" dirty="0" smtClean="0">
                <a:solidFill>
                  <a:srgbClr val="FF0000"/>
                </a:solidFill>
              </a:rPr>
              <a:t>2 Ottobre 2014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893175" cy="5162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	 </a:t>
            </a:r>
            <a:r>
              <a:rPr lang="it-IT" sz="3200" dirty="0" smtClean="0"/>
              <a:t>La legge 30 luglio 2010, n. 122 che, modificando l’art. 19 della legge 241/90, introduce la SCIA, cambia il momento dei controlli, prima </a:t>
            </a:r>
            <a:r>
              <a:rPr lang="it-IT" sz="3200" i="1" dirty="0" smtClean="0"/>
              <a:t>ex-ante</a:t>
            </a:r>
            <a:r>
              <a:rPr lang="it-IT" sz="3200" dirty="0" smtClean="0"/>
              <a:t> ora </a:t>
            </a:r>
            <a:r>
              <a:rPr lang="it-IT" sz="3200" i="1" dirty="0" smtClean="0"/>
              <a:t>ex-post</a:t>
            </a:r>
            <a:r>
              <a:rPr lang="it-IT" sz="3200" dirty="0" smtClean="0"/>
              <a:t>.</a:t>
            </a:r>
            <a:r>
              <a:rPr lang="it-IT" dirty="0" smtClean="0"/>
              <a:t> 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7516" y="1125538"/>
            <a:ext cx="8497888" cy="51625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Legge 241/90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Art. 19. Segnalazione certificata di inizio attività – Scia</a:t>
            </a:r>
          </a:p>
          <a:p>
            <a:pPr>
              <a:buNone/>
            </a:pPr>
            <a:endParaRPr lang="it-IT" sz="1200" b="0" dirty="0" smtClean="0"/>
          </a:p>
          <a:p>
            <a:pPr algn="just">
              <a:buNone/>
            </a:pPr>
            <a:r>
              <a:rPr lang="it-IT" sz="1200" b="0" dirty="0" smtClean="0"/>
              <a:t>1</a:t>
            </a:r>
            <a:r>
              <a:rPr lang="it-IT" sz="1400" b="0" dirty="0" smtClean="0"/>
              <a:t>.   </a:t>
            </a:r>
            <a:r>
              <a:rPr lang="it-IT" sz="1600" b="1" dirty="0" smtClean="0"/>
              <a:t>Ogni atto di autorizzazione</a:t>
            </a:r>
            <a:r>
              <a:rPr lang="it-IT" sz="1600" b="0" dirty="0" smtClean="0"/>
              <a:t>, licenza, concessione non costitutiva, permesso o nulla osta comunque denominato, comprese le domande per le iscrizioni in albi o ruoli richieste per l’esercizio di attività imprenditoriale, commerciale o artigianale il cui rilascio dipenda esclusivamente dall’accertamento di requisiti e presupposti richiesti dalla legge o da atti amministrativi a contenuto generale, e non sia previsto alcun limite o contingente complessivo o specifici strumenti di programmazione settoriale per il rilascio degli atti stessi, è sostituito da una segnalazione dell’interessato, …..</a:t>
            </a:r>
          </a:p>
          <a:p>
            <a:pPr algn="just"/>
            <a:r>
              <a:rPr lang="it-IT" sz="1600" b="0" dirty="0" err="1" smtClean="0"/>
              <a:t>……………………</a:t>
            </a:r>
            <a:endParaRPr lang="it-IT" sz="1600" b="0" dirty="0" smtClean="0"/>
          </a:p>
          <a:p>
            <a:pPr marL="273050" indent="-273050" algn="just">
              <a:buNone/>
            </a:pPr>
            <a:r>
              <a:rPr lang="it-IT" sz="1600" b="0" dirty="0" smtClean="0"/>
              <a:t>3. </a:t>
            </a:r>
            <a:r>
              <a:rPr lang="it-IT" sz="1600" b="1" dirty="0" smtClean="0"/>
              <a:t>L’amministrazione competente, in caso di accertata carenza dei requisiti e dei presupposti di cui al comma 1</a:t>
            </a:r>
            <a:r>
              <a:rPr lang="it-IT" sz="1600" b="0" dirty="0" smtClean="0"/>
              <a:t>, nel termine di sessanta giorni dal ricevimento della segnalazione di cui al medesimo comma, adotta motivati provvedimenti di divieto di prosecuzione dell’attività e di rimozione degli eventuali effetti dannosi di essa, salvo che, ove ciò sia possibile, l’interessato provveda a conformare alla normativa vigente detta attività ed i suoi effetti entro un termine fissato dall’amministrazione, in ogni caso non inferiore a trenta giorni. E' fatto comunque salvo il potere dell’amministrazione competente di assumere determinazioni in via di autotutela, ai sensi degli articoli 21-quinquies e 21-nonies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 dirty="0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7516" y="1146175"/>
            <a:ext cx="8497888" cy="480377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sz="2800" dirty="0" smtClean="0"/>
              <a:t>Da ultimo il DPR 151/2011, ribadisce la necessità dei tali controlli </a:t>
            </a:r>
            <a:r>
              <a:rPr lang="it-IT" sz="2800" i="1" dirty="0" smtClean="0"/>
              <a:t>ex post</a:t>
            </a:r>
            <a:r>
              <a:rPr lang="it-IT" sz="2800" dirty="0" smtClean="0"/>
              <a:t>, entro 60 </a:t>
            </a:r>
            <a:r>
              <a:rPr lang="it-IT" sz="2800" dirty="0" err="1" smtClean="0"/>
              <a:t>gg</a:t>
            </a:r>
            <a:r>
              <a:rPr lang="it-IT" sz="2800" dirty="0" smtClean="0"/>
              <a:t>, e ne precisa il contenuto. </a:t>
            </a:r>
          </a:p>
          <a:p>
            <a:pPr algn="just">
              <a:buNone/>
            </a:pPr>
            <a:r>
              <a:rPr lang="it-IT" sz="2800" dirty="0" smtClean="0"/>
              <a:t>	I controlli, comunque disposti, devono “accertare il rispetto delle prescrizioni previste dalla normativa di prevenzione degli incendi, nonché la sussistenza dei requisiti di sicurezza antincendio”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8954" y="1142984"/>
            <a:ext cx="8497888" cy="5162550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DPR 151/2011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Art. 4. Controlli di Prevenzione Incendi</a:t>
            </a:r>
          </a:p>
          <a:p>
            <a:pPr>
              <a:buNone/>
            </a:pPr>
            <a:endParaRPr lang="it-IT" sz="1200" b="0" dirty="0" smtClean="0"/>
          </a:p>
          <a:p>
            <a:pPr algn="just">
              <a:buNone/>
            </a:pPr>
            <a:r>
              <a:rPr lang="it-IT" sz="1200" dirty="0" smtClean="0"/>
              <a:t>	</a:t>
            </a:r>
            <a:r>
              <a:rPr lang="it-IT" sz="1200" dirty="0" err="1" smtClean="0"/>
              <a:t>……………</a:t>
            </a:r>
            <a:endParaRPr lang="it-IT" sz="1200" dirty="0" smtClean="0"/>
          </a:p>
          <a:p>
            <a:pPr algn="just">
              <a:buNone/>
            </a:pPr>
            <a:r>
              <a:rPr lang="it-IT" sz="1400" b="0" dirty="0" smtClean="0"/>
              <a:t>2.  Per le attività di cui all’Allegato I, categoria A e B, il Comando, entro sessanta giorni dal ricevimento dell’istanza di cui al comma 1, </a:t>
            </a:r>
            <a:r>
              <a:rPr lang="it-IT" sz="1400" b="1" dirty="0" smtClean="0"/>
              <a:t>effettua controlli, attraverso visite tecniche</a:t>
            </a:r>
            <a:r>
              <a:rPr lang="it-IT" sz="1400" b="0" dirty="0" smtClean="0"/>
              <a:t>, volti ad accertare il rispetto delle prescrizioni previste dalla normativa di prevenzione degli incendi, nonché la sussistenza dei requisiti di sicurezza antincendio. I controlli sono disposti anche con metodo a campione o in base a programmi settoriali, per categorie di attività o nelle situazioni di potenziale pericolo comunque segnalate o rilevate. Entro lo stesso termine, in caso di accertata carenza dei requisiti e dei presupposti per l’esercizio delle attività previsti dalla normativa di prevenzione incendi, il Comando adotta motivati provvedimenti di divieto di prosecuzione dell’attività e di rimozione degli eventuali effetti dannosi dalla stessa prodotti, ad eccezione che, ove sia possibile, l’interessato provveda a conformare alla normativa antincendio e ai criteri tecnici di prevenzione incendi detta attività entro un termine di quarantacinque giorni. Il Comando, a richiesta dell’interessato, in caso di esito positivo, rilascia copia del verbale della visita tecnica. </a:t>
            </a:r>
          </a:p>
          <a:p>
            <a:pPr algn="just">
              <a:buNone/>
            </a:pPr>
            <a:r>
              <a:rPr lang="it-IT" sz="1400" b="0" dirty="0" smtClean="0"/>
              <a:t>3.  Per le attività di cui all’Allegato I categoria C, il Comando, entro sessanta giorni dal ricevimento dell’istanza di cui al comma 1, </a:t>
            </a:r>
            <a:r>
              <a:rPr lang="it-IT" sz="1400" b="1" dirty="0" smtClean="0"/>
              <a:t>effettua controlli, attraverso visite tecniche</a:t>
            </a:r>
            <a:r>
              <a:rPr lang="it-IT" sz="1400" b="0" dirty="0" smtClean="0"/>
              <a:t>, volti ad accertare il rispetto delle prescrizioni previste dalla normativa di prevenzione degli incendi, nonché la sussistenza dei requisiti di sicurezza antincendio .</a:t>
            </a:r>
            <a:r>
              <a:rPr lang="it-IT" sz="1400" b="0" dirty="0" err="1" smtClean="0"/>
              <a:t>……………</a:t>
            </a:r>
            <a:r>
              <a:rPr lang="it-IT" sz="1400" b="0" dirty="0" smtClean="0"/>
              <a:t>.</a:t>
            </a:r>
            <a:endParaRPr lang="it-IT" sz="1400" b="0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787152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Ruolo dei Vigili del Fuoco nei controlli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pic>
        <p:nvPicPr>
          <p:cNvPr id="34818" name="Picture 2" descr="http://www.lemaconsulting.it/archivio%20newsletter/2009/ispett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744" y="2204864"/>
            <a:ext cx="1390984" cy="1728192"/>
          </a:xfrm>
          <a:prstGeom prst="rect">
            <a:avLst/>
          </a:prstGeom>
          <a:noFill/>
        </p:spPr>
      </p:pic>
      <p:pic>
        <p:nvPicPr>
          <p:cNvPr id="34822" name="Picture 6" descr="http://cv-lavoro.org/blog/wp-content/uploads/2008/06/detective_cut_out_cl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1800200" cy="1667361"/>
          </a:xfrm>
          <a:prstGeom prst="rect">
            <a:avLst/>
          </a:prstGeom>
          <a:noFill/>
        </p:spPr>
      </p:pic>
      <p:sp>
        <p:nvSpPr>
          <p:cNvPr id="21" name="CasellaDiTesto 20"/>
          <p:cNvSpPr txBox="1"/>
          <p:nvPr/>
        </p:nvSpPr>
        <p:spPr>
          <a:xfrm>
            <a:off x="2411760" y="2204864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effettua le attività di polizia amministrativa e giudiziaria mediante sopralluoghi e visite ispettive, anche a campione o a seguito di segnalazioni di pericolo, al fine di accertare la corretta adozione delle misure di prevenzione incendi, nonché </a:t>
            </a:r>
            <a:r>
              <a:rPr lang="it-IT" sz="1600" b="1" i="1" dirty="0" smtClean="0"/>
              <a:t>per accertare la conformità alle norme tecniche di riferimento dei prodotti che hanno ricaduta sulla sicurezza antincendio</a:t>
            </a:r>
            <a:endParaRPr lang="it-IT" sz="1600" dirty="0" smtClean="0"/>
          </a:p>
        </p:txBody>
      </p:sp>
      <p:sp>
        <p:nvSpPr>
          <p:cNvPr id="23" name="CasellaDiTesto 22"/>
          <p:cNvSpPr txBox="1"/>
          <p:nvPr/>
        </p:nvSpPr>
        <p:spPr>
          <a:xfrm>
            <a:off x="2411760" y="4217020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esprime, all'esito dell'attività di esame delle istanze, il formale parere di competenza, </a:t>
            </a:r>
            <a:r>
              <a:rPr lang="it-IT" sz="1600" b="1" i="1" dirty="0" smtClean="0"/>
              <a:t>motivando in ordine ad eventuali dinieghi, prescrizioni o indicazioni</a:t>
            </a:r>
            <a:r>
              <a:rPr lang="it-IT" sz="1600" i="1" dirty="0" smtClean="0"/>
              <a:t>. </a:t>
            </a:r>
            <a:endParaRPr lang="it-IT" sz="1600" dirty="0" smtClean="0"/>
          </a:p>
          <a:p>
            <a:r>
              <a:rPr lang="it-IT" sz="1600" i="1" dirty="0" smtClean="0"/>
              <a:t> </a:t>
            </a:r>
            <a:r>
              <a:rPr lang="it-IT" sz="1600" b="1" i="1" dirty="0" smtClean="0"/>
              <a:t>informa l'utente della data e dell'orario in cui sarà eseguita la visita</a:t>
            </a:r>
            <a:r>
              <a:rPr lang="it-IT" sz="1600" i="1" dirty="0" smtClean="0"/>
              <a:t> in modo da consentirne la partecipazione, anche unitamente ad un tecnico di fiducia; </a:t>
            </a:r>
          </a:p>
          <a:p>
            <a:r>
              <a:rPr lang="it-IT" sz="1600" i="1" dirty="0" smtClean="0"/>
              <a:t>a conclusione dei sopralluoghi redige un </a:t>
            </a:r>
            <a:r>
              <a:rPr lang="it-IT" sz="1600" b="1" i="1" dirty="0" smtClean="0"/>
              <a:t>apposito verbale con l'indicazione delle attività effettuate</a:t>
            </a:r>
            <a:r>
              <a:rPr lang="it-IT" sz="1600" i="1" dirty="0" smtClean="0"/>
              <a:t>, </a:t>
            </a:r>
            <a:r>
              <a:rPr lang="it-IT" sz="1600" b="1" i="1" dirty="0" smtClean="0"/>
              <a:t>motivando in ordine ad eventuali dinieghi, prescrizioni o indicazioni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83568" y="119675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Il ruolo e le modalità di espletamento dei servizi di prevenzione incendi sono disciplinati nel DPR n. 64/2012 artt. 85, 86, 87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44216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it-IT" sz="2800" b="0" dirty="0" smtClean="0"/>
              <a:t>d.p.r. 151/11 categoria A e B</a:t>
            </a:r>
          </a:p>
          <a:p>
            <a:pPr algn="just">
              <a:spcAft>
                <a:spcPts val="600"/>
              </a:spcAft>
            </a:pPr>
            <a:r>
              <a:rPr lang="it-IT" sz="2800" b="0" dirty="0" smtClean="0"/>
              <a:t>d.p.r. 151/11 categoria C </a:t>
            </a:r>
          </a:p>
          <a:p>
            <a:pPr algn="just">
              <a:spcAft>
                <a:spcPts val="600"/>
              </a:spcAft>
            </a:pPr>
            <a:r>
              <a:rPr lang="it-IT" sz="2800" b="0" dirty="0" smtClean="0"/>
              <a:t>controlli a campione in attività soggette disposti dalla direzione centrale per la prevenzione la sicurezza tecnica</a:t>
            </a:r>
          </a:p>
          <a:p>
            <a:pPr algn="just">
              <a:spcAft>
                <a:spcPts val="600"/>
              </a:spcAft>
            </a:pPr>
            <a:r>
              <a:rPr lang="it-IT" sz="2800" b="0" dirty="0" smtClean="0"/>
              <a:t>controlli a campione in attività non soggette disposti dalla direzione centrale per la prevenzione la sicurezza tecnica</a:t>
            </a:r>
          </a:p>
          <a:p>
            <a:pPr algn="just">
              <a:spcAft>
                <a:spcPts val="600"/>
              </a:spcAft>
            </a:pPr>
            <a:r>
              <a:rPr lang="it-IT" sz="2800" dirty="0" smtClean="0"/>
              <a:t>e</a:t>
            </a:r>
            <a:r>
              <a:rPr lang="it-IT" sz="2800" b="0" dirty="0" smtClean="0"/>
              <a:t>sposti/visite in attività soggette</a:t>
            </a:r>
          </a:p>
          <a:p>
            <a:pPr algn="just">
              <a:spcAft>
                <a:spcPts val="600"/>
              </a:spcAft>
            </a:pPr>
            <a:r>
              <a:rPr lang="it-IT" sz="2800" dirty="0" smtClean="0"/>
              <a:t>e</a:t>
            </a:r>
            <a:r>
              <a:rPr lang="it-IT" sz="2800" b="0" dirty="0" smtClean="0"/>
              <a:t>sposti/visite in attività non soggette</a:t>
            </a:r>
          </a:p>
          <a:p>
            <a:pPr algn="just">
              <a:spcAft>
                <a:spcPts val="600"/>
              </a:spcAft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Ambiti in cui si esplicano i controlli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44216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sz="2800" b="0" dirty="0" smtClean="0"/>
              <a:t>In ognuno degli ambiti rappresentati possono essere individuati vari livelli di approfondimento e di verifica  nel controllo  in </a:t>
            </a:r>
            <a:r>
              <a:rPr lang="it-IT" sz="2800" dirty="0" smtClean="0"/>
              <a:t>funzione del motivo  del controllo</a:t>
            </a:r>
            <a:r>
              <a:rPr lang="it-IT" sz="2800" b="0" dirty="0" smtClean="0"/>
              <a:t>: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dirty="0" smtClean="0"/>
              <a:t>verifica SCIA;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dirty="0" smtClean="0"/>
              <a:t>rilascio CPI;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dirty="0" smtClean="0"/>
              <a:t>visite ispettive;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dirty="0" smtClean="0"/>
              <a:t>i</a:t>
            </a:r>
            <a:r>
              <a:rPr lang="it-IT" sz="2400" b="0" dirty="0" smtClean="0"/>
              <a:t>ntervento di soccorso;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b="0" dirty="0" smtClean="0"/>
              <a:t> esposto;</a:t>
            </a:r>
          </a:p>
          <a:p>
            <a:pPr marL="268288" indent="-268288" algn="just">
              <a:spcAft>
                <a:spcPts val="600"/>
              </a:spcAft>
            </a:pPr>
            <a:r>
              <a:rPr lang="it-IT" sz="2400" b="0" dirty="0" smtClean="0"/>
              <a:t> indagine  della magistratura;</a:t>
            </a:r>
          </a:p>
          <a:p>
            <a:pPr marL="268288" indent="-268288" algn="just">
              <a:spcAft>
                <a:spcPts val="600"/>
              </a:spcAft>
            </a:pPr>
            <a:endParaRPr lang="it-IT" sz="2800" b="0" dirty="0" smtClean="0"/>
          </a:p>
          <a:p>
            <a:pPr marL="268288" indent="-268288" algn="just">
              <a:spcAft>
                <a:spcPts val="600"/>
              </a:spcAft>
            </a:pPr>
            <a:endParaRPr lang="it-IT" sz="2800" b="0" dirty="0" smtClean="0"/>
          </a:p>
          <a:p>
            <a:pPr marL="268288" indent="-268288" algn="just">
              <a:spcAft>
                <a:spcPts val="600"/>
              </a:spcAft>
            </a:pPr>
            <a:endParaRPr lang="it-IT" sz="2800" b="0" dirty="0" smtClean="0"/>
          </a:p>
          <a:p>
            <a:pPr marL="268288" indent="-268288" algn="just">
              <a:spcAft>
                <a:spcPts val="600"/>
              </a:spcAft>
            </a:pPr>
            <a:endParaRPr lang="it-IT" sz="2800" b="0" dirty="0" smtClean="0"/>
          </a:p>
          <a:p>
            <a:pPr algn="just">
              <a:spcAft>
                <a:spcPts val="600"/>
              </a:spcAft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Livelli di approfondimento nei controlli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68313" y="1744663"/>
          <a:ext cx="8229600" cy="436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727"/>
                <a:gridCol w="1944216"/>
                <a:gridCol w="1821657"/>
              </a:tblGrid>
              <a:tr h="69111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Informazioni in possesso dei VVF o facilmente reperibili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 </a:t>
                      </a:r>
                    </a:p>
                    <a:p>
                      <a:pPr algn="ctr"/>
                      <a:r>
                        <a:rPr lang="it-IT" dirty="0" smtClean="0"/>
                        <a:t>soggette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 non </a:t>
                      </a:r>
                    </a:p>
                    <a:p>
                      <a:pPr algn="ctr"/>
                      <a:r>
                        <a:rPr lang="it-IT" dirty="0" smtClean="0"/>
                        <a:t>soggette</a:t>
                      </a:r>
                      <a:endParaRPr lang="it-IT" dirty="0"/>
                    </a:p>
                  </a:txBody>
                  <a:tcPr/>
                </a:tc>
              </a:tr>
              <a:tr h="691114">
                <a:tc>
                  <a:txBody>
                    <a:bodyPr/>
                    <a:lstStyle/>
                    <a:p>
                      <a:r>
                        <a:rPr lang="it-IT" dirty="0" smtClean="0"/>
                        <a:t>Informazioni sull’attività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</a:tr>
              <a:tr h="691114">
                <a:tc>
                  <a:txBody>
                    <a:bodyPr/>
                    <a:lstStyle/>
                    <a:p>
                      <a:r>
                        <a:rPr lang="it-IT" dirty="0" smtClean="0"/>
                        <a:t>Informazioni  sui</a:t>
                      </a:r>
                      <a:r>
                        <a:rPr lang="it-IT" baseline="0" dirty="0" smtClean="0"/>
                        <a:t> processi/tipologia materiali e quantitativi depositati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691114">
                <a:tc>
                  <a:txBody>
                    <a:bodyPr/>
                    <a:lstStyle/>
                    <a:p>
                      <a:r>
                        <a:rPr lang="it-IT" dirty="0" smtClean="0"/>
                        <a:t>Informazioni sui sistemi di protezione attiva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691114">
                <a:tc>
                  <a:txBody>
                    <a:bodyPr/>
                    <a:lstStyle/>
                    <a:p>
                      <a:r>
                        <a:rPr lang="it-IT" dirty="0" smtClean="0"/>
                        <a:t>Informazioni sui sistemi di protezione  passiva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691114">
                <a:tc>
                  <a:txBody>
                    <a:bodyPr/>
                    <a:lstStyle/>
                    <a:p>
                      <a:r>
                        <a:rPr lang="it-IT" dirty="0" smtClean="0"/>
                        <a:t>certificazioni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Tipologie di controlli - criticità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1018" y="2564904"/>
            <a:ext cx="504056" cy="504056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TSP6c-O9bxa0YZSlSugIvk9_OLwxPro61X4_QsYUJH1pZxPnDpAt_jRq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564904"/>
            <a:ext cx="504056" cy="504056"/>
          </a:xfrm>
          <a:prstGeom prst="rect">
            <a:avLst/>
          </a:prstGeom>
          <a:noFill/>
        </p:spPr>
      </p:pic>
      <p:pic>
        <p:nvPicPr>
          <p:cNvPr id="8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284984"/>
            <a:ext cx="504056" cy="504056"/>
          </a:xfrm>
          <a:prstGeom prst="rect">
            <a:avLst/>
          </a:prstGeom>
          <a:noFill/>
        </p:spPr>
      </p:pic>
      <p:pic>
        <p:nvPicPr>
          <p:cNvPr id="9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933056"/>
            <a:ext cx="504056" cy="504056"/>
          </a:xfrm>
          <a:prstGeom prst="rect">
            <a:avLst/>
          </a:prstGeom>
          <a:noFill/>
        </p:spPr>
      </p:pic>
      <p:pic>
        <p:nvPicPr>
          <p:cNvPr id="10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14884"/>
            <a:ext cx="504056" cy="504056"/>
          </a:xfrm>
          <a:prstGeom prst="rect">
            <a:avLst/>
          </a:prstGeom>
          <a:noFill/>
        </p:spPr>
      </p:pic>
      <p:pic>
        <p:nvPicPr>
          <p:cNvPr id="11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517232"/>
            <a:ext cx="504056" cy="504056"/>
          </a:xfrm>
          <a:prstGeom prst="rect">
            <a:avLst/>
          </a:prstGeom>
          <a:noFill/>
        </p:spPr>
      </p:pic>
      <p:pic>
        <p:nvPicPr>
          <p:cNvPr id="12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504056" cy="504056"/>
          </a:xfrm>
          <a:prstGeom prst="rect">
            <a:avLst/>
          </a:prstGeom>
          <a:noFill/>
        </p:spPr>
      </p:pic>
      <p:pic>
        <p:nvPicPr>
          <p:cNvPr id="13" name="Picture 4" descr="https://encrypted-tbn0.gstatic.com/images?q=tbn:ANd9GcTSP6c-O9bxa0YZSlSugIvk9_OLwxPro61X4_QsYUJH1pZxPnDpAt_jRq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284984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4" descr="https://encrypted-tbn0.gstatic.com/images?q=tbn:ANd9GcTSP6c-O9bxa0YZSlSugIvk9_OLwxPro61X4_QsYUJH1pZxPnDpAt_jRq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97152"/>
            <a:ext cx="504056" cy="504056"/>
          </a:xfrm>
          <a:prstGeom prst="rect">
            <a:avLst/>
          </a:prstGeom>
          <a:noFill/>
        </p:spPr>
      </p:pic>
      <p:pic>
        <p:nvPicPr>
          <p:cNvPr id="16" name="Picture 2" descr="http://i.istockimg.com/file_thumbview_approve/13381987/3/stock-photo-13381987-green-checkmark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933056"/>
            <a:ext cx="504056" cy="504056"/>
          </a:xfrm>
          <a:prstGeom prst="rect">
            <a:avLst/>
          </a:prstGeom>
          <a:noFill/>
        </p:spPr>
      </p:pic>
      <p:pic>
        <p:nvPicPr>
          <p:cNvPr id="17" name="Picture 4" descr="https://encrypted-tbn0.gstatic.com/images?q=tbn:ANd9GcTSP6c-O9bxa0YZSlSugIvk9_OLwxPro61X4_QsYUJH1pZxPnDpAt_jRq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17232"/>
            <a:ext cx="50405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contenuto 14"/>
          <p:cNvSpPr>
            <a:spLocks noGrp="1"/>
          </p:cNvSpPr>
          <p:nvPr>
            <p:ph idx="1"/>
          </p:nvPr>
        </p:nvSpPr>
        <p:spPr>
          <a:xfrm>
            <a:off x="642910" y="1785926"/>
            <a:ext cx="8115328" cy="4500562"/>
          </a:xfrm>
        </p:spPr>
        <p:txBody>
          <a:bodyPr/>
          <a:lstStyle/>
          <a:p>
            <a:r>
              <a:rPr lang="it-IT" sz="3200" dirty="0" smtClean="0"/>
              <a:t>Fiducia del professionista</a:t>
            </a:r>
          </a:p>
          <a:p>
            <a:r>
              <a:rPr lang="it-IT" sz="3200" dirty="0" smtClean="0"/>
              <a:t>Conoscenza dell'attività</a:t>
            </a:r>
          </a:p>
          <a:p>
            <a:r>
              <a:rPr lang="it-IT" sz="3200" dirty="0" smtClean="0"/>
              <a:t>Conoscenza del processo</a:t>
            </a:r>
          </a:p>
          <a:p>
            <a:r>
              <a:rPr lang="it-IT" sz="3200" dirty="0" smtClean="0"/>
              <a:t>Esperienza del tecnico ispettore </a:t>
            </a:r>
          </a:p>
          <a:p>
            <a:r>
              <a:rPr lang="it-IT" sz="3200" dirty="0" smtClean="0"/>
              <a:t>Esistenza di specifica norma tecnica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Variabili</a:t>
            </a:r>
            <a:r>
              <a:rPr lang="it-IT" sz="3200" dirty="0" smtClean="0"/>
              <a:t> 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025352"/>
            <a:ext cx="8229600" cy="457200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it-IT" sz="2800" dirty="0" smtClean="0"/>
              <a:t>Istituzione gruppo di lavoro per la redazione di:</a:t>
            </a:r>
          </a:p>
          <a:p>
            <a:pPr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“Linee guida per lo svolgimento dei controlli di prevenzione incendi di cui all’art 4 del DPR 151/2011 e redazione di una lista di riscontro”</a:t>
            </a:r>
            <a:endParaRPr lang="it-IT" sz="28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b="1" i="1" dirty="0" smtClean="0">
                <a:solidFill>
                  <a:srgbClr val="990033"/>
                </a:solidFill>
                <a:latin typeface="Comic Sans MS" pitchFamily="66" charset="0"/>
                <a:cs typeface="Arial" pitchFamily="34" charset="0"/>
              </a:rPr>
              <a:t>Ipotesi di soluzione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7563" y="1500174"/>
            <a:ext cx="3740123" cy="4805360"/>
          </a:xfrm>
        </p:spPr>
        <p:txBody>
          <a:bodyPr/>
          <a:lstStyle/>
          <a:p>
            <a:pPr marL="365760" lvl="1" indent="12700" algn="just">
              <a:tabLst>
                <a:tab pos="7623175" algn="l"/>
              </a:tabLst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Titolare dell’attività</a:t>
            </a: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r>
              <a:rPr lang="it-IT" sz="2000" dirty="0" smtClean="0">
                <a:solidFill>
                  <a:schemeClr val="tx1"/>
                </a:solidFill>
              </a:rPr>
              <a:t> Professionisti</a:t>
            </a: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r>
              <a:rPr lang="it-IT" sz="2000" dirty="0" smtClean="0">
                <a:solidFill>
                  <a:schemeClr val="tx1"/>
                </a:solidFill>
              </a:rPr>
              <a:t> Vigili </a:t>
            </a:r>
            <a:r>
              <a:rPr lang="it-IT" sz="2000" dirty="0" smtClean="0">
                <a:solidFill>
                  <a:schemeClr val="tx1"/>
                </a:solidFill>
              </a:rPr>
              <a:t>del </a:t>
            </a:r>
            <a:r>
              <a:rPr lang="it-IT" sz="2000" dirty="0" smtClean="0">
                <a:solidFill>
                  <a:schemeClr val="tx1"/>
                </a:solidFill>
              </a:rPr>
              <a:t>fuoco</a:t>
            </a: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Il legislatore</a:t>
            </a:r>
            <a:endParaRPr lang="it-IT" sz="2000" dirty="0" smtClean="0">
              <a:solidFill>
                <a:schemeClr val="tx1"/>
              </a:solidFill>
            </a:endParaRPr>
          </a:p>
          <a:p>
            <a:pPr marL="365760" lvl="1" indent="12700" algn="just">
              <a:tabLst>
                <a:tab pos="7623175" algn="l"/>
              </a:tabLst>
            </a:pPr>
            <a:endParaRPr lang="it-IT" sz="1800" b="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</a:rPr>
              <a:t>Uniformità per chi?</a:t>
            </a:r>
            <a:endParaRPr lang="it-IT" sz="2800" b="1" i="1" dirty="0">
              <a:solidFill>
                <a:srgbClr val="990033"/>
              </a:solidFill>
            </a:endParaRPr>
          </a:p>
        </p:txBody>
      </p:sp>
      <p:pic>
        <p:nvPicPr>
          <p:cNvPr id="5" name="Picture 4" descr="BL0010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142984"/>
            <a:ext cx="1214446" cy="100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G00011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61804"/>
            <a:ext cx="1285884" cy="1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E01647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571876"/>
            <a:ext cx="20272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s://encrypted-tbn0.gstatic.com/images?q=tbn:ANd9GcRMqvo42DDV_pWLnkcbKwe1hx4or9z950XsDLfpHBRMxvNuA6IBXzo-NM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5166416"/>
            <a:ext cx="1714512" cy="1262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025352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 sz="2800" dirty="0" smtClean="0"/>
              <a:t>Una lista di controllo per la verifica della completezza formale delle istanze</a:t>
            </a:r>
          </a:p>
          <a:p>
            <a:pPr lvl="0"/>
            <a:r>
              <a:rPr lang="it-IT" sz="2800" dirty="0" smtClean="0"/>
              <a:t>Una lista di controllo che consenta di  verificare la completezza sostanziale delle informazioni d’obbligo contenute nella SCIA e nella asseverata (con relativi allegati), anche in relazione al progetto approvato</a:t>
            </a:r>
          </a:p>
          <a:p>
            <a:pPr lvl="0"/>
            <a:r>
              <a:rPr lang="it-IT" sz="2800" dirty="0" smtClean="0"/>
              <a:t>una guida metodologica per il funzionario istruttore per fare il sopralluogo e per rappresentarne gli esiti (</a:t>
            </a:r>
            <a:r>
              <a:rPr lang="it-IT" sz="2800" i="1" dirty="0" smtClean="0"/>
              <a:t>verbale di sopralluogo</a:t>
            </a:r>
            <a:r>
              <a:rPr lang="it-IT" sz="2800" dirty="0" smtClean="0"/>
              <a:t>) </a:t>
            </a:r>
          </a:p>
          <a:p>
            <a:pPr lvl="0"/>
            <a:r>
              <a:rPr lang="it-IT" sz="2800" dirty="0" smtClean="0"/>
              <a:t>una guida metodologica per definire la forma e il contenuto del provvedimento finale (verbale di visita tecnica/</a:t>
            </a:r>
            <a:r>
              <a:rPr lang="it-IT" sz="2800" dirty="0" err="1" smtClean="0"/>
              <a:t>cpi</a:t>
            </a:r>
            <a:r>
              <a:rPr lang="it-IT" sz="2800" dirty="0" smtClean="0"/>
              <a:t>) in caso di completa conformità</a:t>
            </a:r>
          </a:p>
          <a:p>
            <a:pPr lvl="0"/>
            <a:r>
              <a:rPr lang="it-IT" sz="2800" dirty="0" smtClean="0"/>
              <a:t>una guida metodologica per definire la forma e il contenuto del o dei provvedimenti finali (verbale di non conformità/diffida all’adeguamento/provvedimento di sospensione della attività) in presenza di non conformità sia rispetto alle impegnative progettuali che alle norme che ad altri aspetti.</a:t>
            </a:r>
            <a:endParaRPr lang="it-IT" sz="28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b="1" i="1" dirty="0" smtClean="0">
                <a:solidFill>
                  <a:srgbClr val="990033"/>
                </a:solidFill>
                <a:latin typeface="Comic Sans MS" pitchFamily="66" charset="0"/>
                <a:cs typeface="Arial" pitchFamily="34" charset="0"/>
              </a:rPr>
              <a:t>Strumenti necessari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25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395536" y="232792"/>
            <a:ext cx="8229600" cy="89195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Metodologia ipotizzata</a:t>
            </a:r>
            <a:endParaRPr kumimoji="0" lang="it-IT" sz="32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990033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pic>
        <p:nvPicPr>
          <p:cNvPr id="9" name="Immagine 8" descr="http://sr.photos2.fotosearch.com/bthumb/CSP/CSP992/k142017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852936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 descr="http://us.cdn2.123rf.com/168nwm/texelart/texelart1109/texelart110900003/10460044-uomo-d-affari-con-lente-d-ingrandimento-alla-ricerca-di-monete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157192"/>
            <a:ext cx="10801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http://turnercoloradohomes.com/wp-content/uploads/2012/07/Home-Seller-Checklis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4005064"/>
            <a:ext cx="1080120" cy="1023671"/>
          </a:xfrm>
          <a:prstGeom prst="rect">
            <a:avLst/>
          </a:prstGeom>
          <a:noFill/>
        </p:spPr>
      </p:pic>
      <p:pic>
        <p:nvPicPr>
          <p:cNvPr id="35848" name="Picture 8" descr="http://www.esot.net/images/ISO1400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1772816"/>
            <a:ext cx="1080120" cy="984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500034" y="428604"/>
            <a:ext cx="8229600" cy="89195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algn="ctr"/>
            <a:r>
              <a:rPr lang="it-IT" sz="3100" b="1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Visita di controllo - attività da svolgere</a:t>
            </a:r>
            <a:r>
              <a:rPr lang="it-IT" sz="3200" dirty="0" smtClean="0"/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990033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pic>
        <p:nvPicPr>
          <p:cNvPr id="35846" name="Picture 6" descr="http://turnercoloradohomes.com/wp-content/uploads/2012/07/Home-Seller-Checkl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71612"/>
            <a:ext cx="1909271" cy="4643470"/>
          </a:xfrm>
          <a:prstGeom prst="rect">
            <a:avLst/>
          </a:prstGeom>
          <a:noFill/>
        </p:spPr>
      </p:pic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28596" y="1500174"/>
            <a:ext cx="6429420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Verifica della congruenza dello stato dei luoghi con gli elaborati di progetto approvati o consegnati con la SCIA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Verifica dell’assenza di situazioni di anomalia attinenti alle misure di sicurezza antincendio all’interno dell’attività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 Verifica a campione della corretta funzionalità di impianti, sistemi ed attrezzature antincendio all’interno dell’attività (indicare quali)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Verifica dell’avvenuta adozione delle misure in materia di sicurezza antincendio nei luoghi di lavoro (indicare quali)   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Esame di eventuale ulteriore documentazione tecnica consegnata (indicare quale)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000" dirty="0" smtClean="0"/>
              <a:t> Note</a:t>
            </a:r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428596" y="71414"/>
            <a:ext cx="8301038" cy="121444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algn="ctr"/>
            <a:r>
              <a:rPr lang="it-IT" sz="3100" b="1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Controlli di competenza CNVVF</a:t>
            </a:r>
          </a:p>
          <a:p>
            <a:pPr algn="ctr"/>
            <a:r>
              <a:rPr lang="it-IT" sz="3100" b="1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ai sensi del  </a:t>
            </a:r>
            <a:r>
              <a:rPr lang="it-IT" sz="3100" b="1" i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Dlgs</a:t>
            </a:r>
            <a:r>
              <a:rPr lang="it-IT" sz="3100" b="1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. 81/08</a:t>
            </a:r>
            <a:endParaRPr kumimoji="0" lang="it-IT" sz="32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990033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pic>
        <p:nvPicPr>
          <p:cNvPr id="35846" name="Picture 6" descr="http://turnercoloradohomes.com/wp-content/uploads/2012/07/Home-Seller-Checkl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571612"/>
            <a:ext cx="1909271" cy="4643470"/>
          </a:xfrm>
          <a:prstGeom prst="rect">
            <a:avLst/>
          </a:prstGeom>
          <a:noFill/>
        </p:spPr>
      </p:pic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500034" y="1857364"/>
            <a:ext cx="6429420" cy="4143404"/>
          </a:xfrm>
        </p:spPr>
        <p:txBody>
          <a:bodyPr>
            <a:normAutofit/>
          </a:bodyPr>
          <a:lstStyle/>
          <a:p>
            <a:pPr lvl="0"/>
            <a:r>
              <a:rPr lang="it-IT" sz="2400" dirty="0" smtClean="0"/>
              <a:t>Redazione documento di valutazione dei rischi incendio;</a:t>
            </a:r>
          </a:p>
          <a:p>
            <a:pPr lvl="0"/>
            <a:r>
              <a:rPr lang="it-IT" sz="2400" dirty="0" smtClean="0"/>
              <a:t>Presenza e formazione addetti alla lotta antincendio e gestione dell’emergenza;</a:t>
            </a:r>
          </a:p>
          <a:p>
            <a:pPr lvl="0"/>
            <a:r>
              <a:rPr lang="it-IT" sz="2400" dirty="0" smtClean="0"/>
              <a:t>Redazione piano di emergenza ed evacuazione;</a:t>
            </a:r>
          </a:p>
          <a:p>
            <a:pPr lvl="0"/>
            <a:r>
              <a:rPr lang="it-IT" sz="2400" dirty="0" smtClean="0"/>
              <a:t>Titolo IV del </a:t>
            </a:r>
            <a:r>
              <a:rPr lang="it-IT" sz="2400" dirty="0" err="1" smtClean="0"/>
              <a:t>D.Lgs.</a:t>
            </a:r>
            <a:r>
              <a:rPr lang="it-IT" sz="2400" dirty="0" smtClean="0"/>
              <a:t> 81/08 (vie di uscita, segnaletica di sicurezza, illuminazione di emergenza, impianti antincendio, estintori)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500034" y="428604"/>
            <a:ext cx="8229600" cy="89195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algn="ctr"/>
            <a:r>
              <a:rPr lang="it-IT" sz="3100" b="1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33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mic Sans MS" pitchFamily="66" charset="0"/>
              </a:rPr>
              <a:t>Visita di controllo </a:t>
            </a:r>
            <a:r>
              <a:rPr lang="it-IT" sz="3200" dirty="0" smtClean="0"/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990033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28596" y="1500174"/>
            <a:ext cx="821537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dirty="0" smtClean="0"/>
              <a:t>UNA CHECK LIST PER OGNI ATTIVITÀ?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i="1" dirty="0" err="1" smtClean="0"/>
              <a:t>…FORSE…</a:t>
            </a:r>
            <a:endParaRPr lang="it-IT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44216"/>
            <a:ext cx="5040560" cy="4925144"/>
          </a:xfrm>
        </p:spPr>
        <p:txBody>
          <a:bodyPr>
            <a:normAutofit/>
          </a:bodyPr>
          <a:lstStyle/>
          <a:p>
            <a:pPr algn="l"/>
            <a:endParaRPr lang="it-IT" b="0" dirty="0" smtClean="0"/>
          </a:p>
          <a:p>
            <a:pPr algn="l"/>
            <a:r>
              <a:rPr lang="it-IT" b="0" dirty="0" smtClean="0"/>
              <a:t>Controllo SCIA e asseverazione</a:t>
            </a:r>
          </a:p>
          <a:p>
            <a:pPr algn="l"/>
            <a:endParaRPr lang="it-IT" b="0" dirty="0" smtClean="0"/>
          </a:p>
          <a:p>
            <a:pPr algn="l"/>
            <a:endParaRPr lang="it-IT" dirty="0" smtClean="0"/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pPr algn="l"/>
            <a:r>
              <a:rPr lang="it-IT" b="0" dirty="0" smtClean="0"/>
              <a:t>Controllo </a:t>
            </a:r>
            <a:r>
              <a:rPr lang="it-IT" dirty="0" smtClean="0"/>
              <a:t> rispetto normativa di prevenzione incendi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d.p.r. 151 categoria A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IRFRUWFBQVFRQVFBQWFRUYFBQWFxQVFRcYHCggHBwlGxUUITEiJSkrLi4uFx8zODMsNygtLisBCgoKDg0OFBAPFCwcHB0sLCwsLCwsLCwsLzAsLCwsLC0sLCwsLCwsLCwsLCwsLywsLCwsLCwsLCwsKywsKyssLP/AABEIAJcA1AMBIgACEQEDEQH/xAAcAAACAwEBAQEAAAAAAAAAAAABAgADBAUGBwj/xAA7EAABAwIDBQYEBAYBBQAAAAABAAIRAyEEMUESUWFxkQUTIjKB0QZSocEjQmKxFHKC4fDxByQzU5Kj/8QAGAEBAQEBAQAAAAAAAAAAAAAAAAECAwT/xAAeEQEBAAICAwEBAAAAAAAAAAAAAQIRAxIhMWFBIv/aAAwDAQACEQMRAD8A0ohBMsogTBAJgiCmCVMEBRQCIQFRRFAECVCUjnIqFyNWvsDZGZzVLn7InouZiMXEk5qW6WY7dF+NDRG654wsWCZUxdIObVqU3Fu0Nh2y1u1cNMXdZcnvnVHhjBLnGAPfgvbdl4BtCk2m2+yLned6vHO9+Rc/4n1l7HGIaCyuWvILQ14iS0g3OhgjcMxnp0alZrfMQN0pidVhrgOzgibAjXevVJpwt26MrTgO06lGdg2NyCJC89TYWA92bSYDpIGcCc4kkxv1V/8AFub526xLTPUaZgZm5So9zg/idptUaW8RcdF2cNjGVPI9rozg5L5tTrA5EGCQdYIzHNXMqFpBaSDoQVi4T8bmb6WovGYH4lqMs8B46O6rvYHt6lUFzsHc77FYuNjcyldVRAFFZVFFFEHxiEQoEwWWUTQgEwQQJgEEyCBEKBFAFCiUpKBXFVkpnLLiamiLGfF1pXEx1VbcVWTfD3Z3f1S5w/DYRP6naN+5XG7yuo7zWM3XW+E+ye7b3rx43iwP5We59l3go8pqYXvwxmOOo8mWVyu6hZOYlUVMJ8pjhotSC0y5hplpBeLb+C2U4u5s3j6f7WghUd0AbW/ZBndgmx4ZZn5eMTbfbNX7PojKZAon/SIKJSuag1YTtKpT8jyBuzHRdrBfFf8A5W6Ztz6LzDpSErNkqy2PoVPt2gRPetHOQVF8+Ciz0jXdzQmQCYLg0gTBBEICEwQCYIIoogSgBKRzkXFUvdF0UKr4C5eJqqzEYhcnF4mFyzy064YqqDqleo6lTsdrYMATYAl0nIXXpOxqeIw006jWvpQXMc3zB2ZE6zuO7NavhbsYUGOqOH4tWC79LRk37ldd69HFxana+658nJvxPQBXNSNCZ7ZESROozHJehxppUAWfae3MbYvcWcP6dVdSqg+U+mo5hEBlZri4NcCWmHAXg8VIWWt2cDBYdktO00DyF17uaMzfPNZu/q0mnvRttbm4AkkXJJcIggabOh4BQdNI5qqp41jjEw75SRPUEjQ66HcrkUsHmjtJgEHIK3JQoWoCVASFENpRFc8IqIrzNiEQgEyAwigogKRxRJVTiig4rHiaquxFSLLl4iqs5XTeM2y4uqtfwr2V3r++ePA0+EH8zh9h+6xYTCOxFUU22GbnfKNT7L31Ci1jQ1ohrRACcPH3va+o1y59ZqHcVU90aiTlOqdK9odZwBHFe15StrR5hs8Tl1V6o7ojym3yuu0+uiAJH6DuN2nlwRGtqorUWFwJHiBs7I8p15Ju+jzeHjm3rorCP8zCDI41WaCoP/V/sVbRxLTYGDuNiiWbjHA3H9kldjXCKjbdR1zCiqMV2ZTfILYmPLYeHKW5GxIyyJSdzUa5z9vaGy8hgF3EwWCCYGzBFs9q+Su7pwgsfI3OuD/V6/RL/GbP/caWcc2ejvdFZ6HaZktqMIc0wSwOIcQ2XbLfNFnX1iVsbVDrtIPK8EZg8k1RrXgSGuGYyItkQuZU7HZO0wlrpnMkHKZuDvyP5jvUHRUhZMLSqtdDnAsAdrO7YjUReZJ0W1AFEsqIOciEAmC87YhMEqMoClJUJSucooOcqnvhQuWSvWUt0sm1WIrLi4vGC8bZIt4QCONyQtOJxC3/AAT2KRtVqlwXuNIH9Xmf1yXOS53Udd9JutnwViKJpuDCe9N6gcIJ3bO8C/1XopWN/Z1PaJDA0uBa7ZttAxnygEGxBWtzSQYME67l7cMes082V3dqargT4vKDG8F2pPAfumFMjyn0Nx1zCLamyII2RESLtgfUeqhoDNp2Sd2R9MltkzaseYbPPI8jkr1QKhFnj1aJHqNEzWRdhEbs2nluRCmhE7BidDdqr8sfkJtAuzhyV3ffMNnnkeRyTlFU98QJcN123HNWh4NwQRwMqk0Iuwlh4ZdFVVET4SP1MP7hRWjuxpbiLI3GcEdD0yKpo1DoQ/6O6Kw4huUwdxsfqgortDrBzmEfLY7sjYpPxBFmvGv5XaZab1oInNRojJRVBxjAQHHYJjzCBfQHJXuKLmgi4B5iQqP4cAjZlsaA2jdCIsAUThRFcwIhKEy87QoShKEoCSqiUXOVFZ8BZaV4iouVjK604ipC5TmuqPDGCXOMALllXXGNHY3Z5xNWDIY27zw0aOJXvwAAAAABAAGgGQWXsrANoUwxtzm53zO1K1OXs4uPpPrhyZ9r8I98XP8Ac7gFG1RMGx3H7HIqu5M6DLidSrpBsehXVzMQqzR+U7PLynmEjzsRDrHJrj+zsx6q6nUEwbHQHXkcigHe7PmEfqHl66eqDqOrTsnhkeYyVyoNGPKdk/Q8x7QgHekTttt8wu08xoo1gzY6BoM29NPRHvSPMPUSR7hK6iD4gYMQHNP+AoqGqR5mkcRce6dhBuCDxCpDnjMB/EWPqDbomp7DiYMO1izvUKKsfSGcX3jNZqzXa7Lxxs7rkrqjnDc7iLHobJGVQTGR3Gx+qgonZAhxpnQPuLLQHETItaCLz6J4VRoAXaS3ll0QWB4ORB5KKgUiT4gDazhYpgxwydI3OH3CDQ0KIhBUclGUECvM0hKRzkHFITqoqOdCx1amqeq9cvtDFhuepgDeTkFjKumMVYuuvR/CvZew3vXjxuHhB/K33K8nhcbTFVprU6mwDJALXzHAAWG66+jUMQ17Q5jg5puCNfbktcGG72py5amotlAhFRex5lTZbAzA3Zj01TtIcN/29kyDqYPPeLFArxoYINoOfoVU6lAhsEfI7/PqrHt0cNofXp7JWt3HaG42I0gHRAprbOZjc15zy8rvdXCqJg+E7jaeR1Uc3k4bjmjtB1jfeD7IpiqX0hMiWne23UZFBzS0S11tzpI9DmFBW+YFvHNvX3UBBcMwHDeLHp7JnbDxBgxvsR9wrAq6zQ7MeuvVFUVQ8TskG+Tv2BCDqzcntIG8iW9U2w4ZGeDvcI98B5gW88uuXVQFtPVjvTzN/efqg6qR5m+ouPdT+Hbm3wneDY8xkk2ntzAcN4seiC1jgbgg8k6zVQHbMCHO1ycALkn9vVakAlRKSog5UpS5d/tb4UrUgXNIqMAkkWcP6V52qCDBBB3EQehXmbK5yz16yes6Fz69VZtbxgYmvC5dTAuxLm022O0HbXy7Ju4pMTiF6T4SqUmghxis/R1pGgbvWMJ3ykby/nHbtt7LpCmKZY1zRvGfE8VbgsI2mAGyQAWiYkNmQ2dQJMTJgq6UwXv1Hk3TKIIhURGUEJQFK5gPPeM0yiBC5w02hwsfUIhwdx+3siUr2A59deqKqqmDnYb9+gB90alyPEWn0gyjsEWs4bjn7FVd3ow7J+V2XQqKdlIgG4af0+U8S02UFR0Xb6t+7c/3S7JysN4F28LcVaHbx6i/90AY8HIz+45hWBY303XPhfnGjhwDgiyucp/pfZ3Kcj6oLjRH5ZbyiPUGyXacMwHDe32PuiK4yMtO51p5HIqxQV0RJLjN7AEXAHDib9Fa4qJHFACVFtw2FBbJFzdRNJ2j6IsHaXY9KuPxGAnR0eIeq3qLg6vlfb/wZiKZJpA1m3MtgOF7DZm55Lw2OJaYcC07nAg+oK/Rq5Hbnw3h8W2K1ME6PHheOTgueWG/TWOWvb89025uOTfqVjqYl5eZgtiYNxPDivqvb/8AxTLf+lrEwD+HVi50hzQI9QvmPbXYmIwztmvSewzYkeE/yuyK5Y43C7rrcplNR1uy/iaoyGk7bflefEP5X/Z3Vet7N7XpVrMdDtWOs7pr6L5MaxHmHqtVDF5QZjK9x/KRcL2Y8jzXF9hChK8P2R8WPHhqfiD/AOg+zv3Xq8B2jTqiabw7ePzDmMwussY02SghKIVDoEopCUDKJQUwUESVGg5gFOUiKrFMjyn0dfoc/wB0S/Qy2ddOqsUUVm2XDO/EWKY+LMbUcII4f6T91HlJHLLoptkZj1bf6ZoCyI2bZRB3eqrwwzIyJ8I0gWn1QrODhAIM2ncNTwsrgiC4oUGbTo6pHFbsBTgTqf8AAk8l8NcbnAKLpYTsM1Gh23szkIm2hzUU7s9a9OooouLsiiiiCKjGYOnVaW1GNe06OAIUUQfO/iL/AIlpVJdhahpE37t3iZlk05gdcyvkHbfYdTC1nUnwHtMEAgjggosWa9NTywisRZy3UMY4EOBIIycDDh6oKLeNYr0/Znxe9oisA9vzAQ8c9CvZYDFNqtD2GQd4g2zQUXbGs300kqslFRbZiBOgooAUEVEVFFFFBEEVEUhF5i+9BxUUQCizacAu5g6G29rMgTHpr9EVFPys33Hs2NgQMhYKKKLi6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8936" y="1556792"/>
            <a:ext cx="20574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www.deamicisfg.it/web/images/normativ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653136"/>
            <a:ext cx="2592288" cy="1514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9"/>
            <a:ext cx="4824536" cy="4824536"/>
          </a:xfrm>
        </p:spPr>
        <p:txBody>
          <a:bodyPr>
            <a:noAutofit/>
          </a:bodyPr>
          <a:lstStyle/>
          <a:p>
            <a:pPr algn="l"/>
            <a:r>
              <a:rPr lang="it-IT" sz="2400" b="0" dirty="0" smtClean="0"/>
              <a:t>Controllo completezza delle certificazioni/dichiarazioni</a:t>
            </a:r>
          </a:p>
          <a:p>
            <a:pPr algn="l"/>
            <a:endParaRPr lang="it-IT" sz="2400" b="0" dirty="0" smtClean="0"/>
          </a:p>
          <a:p>
            <a:pPr algn="l"/>
            <a:endParaRPr lang="it-IT" sz="2400" b="0" dirty="0" smtClean="0"/>
          </a:p>
          <a:p>
            <a:pPr algn="l"/>
            <a:r>
              <a:rPr lang="it-IT" sz="2400" b="0" dirty="0" smtClean="0"/>
              <a:t>Verifica a campione elementi di resistenza al fuoco</a:t>
            </a:r>
          </a:p>
          <a:p>
            <a:pPr algn="l"/>
            <a:endParaRPr lang="it-IT" sz="2400" b="0" dirty="0" smtClean="0"/>
          </a:p>
          <a:p>
            <a:pPr algn="l"/>
            <a:endParaRPr lang="it-IT" sz="2400" b="0" dirty="0" smtClean="0"/>
          </a:p>
          <a:p>
            <a:pPr algn="l"/>
            <a:r>
              <a:rPr lang="it-IT" sz="2400" b="0" dirty="0" smtClean="0"/>
              <a:t>Verifica a campione sistemi di protezione attiva</a:t>
            </a:r>
            <a:endParaRPr lang="it-IT" sz="24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d.p.r. 151 categoria A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1026" name="AutoShape 2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Picture 2" descr="http://www.comeca.com/comeca2011/img/i_tecnologia/r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36168"/>
            <a:ext cx="1905000" cy="1905000"/>
          </a:xfrm>
          <a:prstGeom prst="rect">
            <a:avLst/>
          </a:prstGeom>
          <a:noFill/>
        </p:spPr>
      </p:pic>
      <p:pic>
        <p:nvPicPr>
          <p:cNvPr id="10" name="Picture 4" descr="http://media.elettricoplus.it/30228_380_380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99585"/>
            <a:ext cx="2016224" cy="1209735"/>
          </a:xfrm>
          <a:prstGeom prst="rect">
            <a:avLst/>
          </a:prstGeom>
          <a:noFill/>
        </p:spPr>
      </p:pic>
      <p:pic>
        <p:nvPicPr>
          <p:cNvPr id="11" name="Picture 2" descr="http://www.allplus.eu/images/certificazio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484784"/>
            <a:ext cx="2051720" cy="147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44216"/>
            <a:ext cx="5112568" cy="4925144"/>
          </a:xfrm>
        </p:spPr>
        <p:txBody>
          <a:bodyPr>
            <a:normAutofit fontScale="92500" lnSpcReduction="10000"/>
          </a:bodyPr>
          <a:lstStyle/>
          <a:p>
            <a:pPr algn="l"/>
            <a:endParaRPr lang="it-IT" b="0" dirty="0" smtClean="0"/>
          </a:p>
          <a:p>
            <a:pPr algn="l"/>
            <a:r>
              <a:rPr lang="it-IT" b="0" dirty="0" smtClean="0"/>
              <a:t>Controllo SCIA e asseverazione</a:t>
            </a:r>
          </a:p>
          <a:p>
            <a:pPr algn="l"/>
            <a:endParaRPr lang="it-IT" b="0" dirty="0" smtClean="0"/>
          </a:p>
          <a:p>
            <a:pPr algn="l"/>
            <a:endParaRPr lang="it-IT" dirty="0" smtClean="0"/>
          </a:p>
          <a:p>
            <a:pPr algn="l"/>
            <a:endParaRPr lang="it-IT" sz="500" b="0" dirty="0" smtClean="0"/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r>
              <a:rPr lang="it-IT" dirty="0" smtClean="0"/>
              <a:t>verifica la congruenza dello stato dei luoghi con gli elaborati di progetto approvati, l'assenza di situazioni di anomalia attinenti alle misure di sicurezza antincendio all'interno dell'attività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66936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d.p.r. 151 categoria B e C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IRFRUWFBQVFRQVFBQWFRUYFBQWFxQVFRcYHCggHBwlGxUUITEiJSkrLi4uFx8zODMsNygtLisBCgoKDg0OFBAPFCwcHB0sLCwsLCwsLCwsLzAsLCwsLC0sLCwsLCwsLCwsLCwsLywsLCwsLCwsLCwsKywsKyssLP/AABEIAJcA1AMBIgACEQEDEQH/xAAcAAACAwEBAQEAAAAAAAAAAAABAgADBAUGBwj/xAA7EAABAwIDBQYEBAYBBQAAAAABAAIRAyEEMUESUWFxkQUTIjKB0QZSocEjQmKxFHKC4fDxByQzU5Kj/8QAGAEBAQEBAQAAAAAAAAAAAAAAAAECAwT/xAAeEQEBAAICAwEBAAAAAAAAAAAAAQIRAxIhMWFBIv/aAAwDAQACEQMRAD8A0ohBMsogTBAJgiCmCVMEBRQCIQFRRFAECVCUjnIqFyNWvsDZGZzVLn7InouZiMXEk5qW6WY7dF+NDRG654wsWCZUxdIObVqU3Fu0Nh2y1u1cNMXdZcnvnVHhjBLnGAPfgvbdl4BtCk2m2+yLned6vHO9+Rc/4n1l7HGIaCyuWvILQ14iS0g3OhgjcMxnp0alZrfMQN0pidVhrgOzgibAjXevVJpwt26MrTgO06lGdg2NyCJC89TYWA92bSYDpIGcCc4kkxv1V/8AFub526xLTPUaZgZm5So9zg/idptUaW8RcdF2cNjGVPI9rozg5L5tTrA5EGCQdYIzHNXMqFpBaSDoQVi4T8bmb6WovGYH4lqMs8B46O6rvYHt6lUFzsHc77FYuNjcyldVRAFFZVFFFEHxiEQoEwWWUTQgEwQQJgEEyCBEKBFAFCiUpKBXFVkpnLLiamiLGfF1pXEx1VbcVWTfD3Z3f1S5w/DYRP6naN+5XG7yuo7zWM3XW+E+ye7b3rx43iwP5We59l3go8pqYXvwxmOOo8mWVyu6hZOYlUVMJ8pjhotSC0y5hplpBeLb+C2U4u5s3j6f7WghUd0AbW/ZBndgmx4ZZn5eMTbfbNX7PojKZAon/SIKJSuag1YTtKpT8jyBuzHRdrBfFf8A5W6Ztz6LzDpSErNkqy2PoVPt2gRPetHOQVF8+Ciz0jXdzQmQCYLg0gTBBEICEwQCYIIoogSgBKRzkXFUvdF0UKr4C5eJqqzEYhcnF4mFyzy064YqqDqleo6lTsdrYMATYAl0nIXXpOxqeIw006jWvpQXMc3zB2ZE6zuO7NavhbsYUGOqOH4tWC79LRk37ldd69HFxana+658nJvxPQBXNSNCZ7ZESROozHJehxppUAWfae3MbYvcWcP6dVdSqg+U+mo5hEBlZri4NcCWmHAXg8VIWWt2cDBYdktO00DyF17uaMzfPNZu/q0mnvRttbm4AkkXJJcIggabOh4BQdNI5qqp41jjEw75SRPUEjQ66HcrkUsHmjtJgEHIK3JQoWoCVASFENpRFc8IqIrzNiEQgEyAwigogKRxRJVTiig4rHiaquxFSLLl4iqs5XTeM2y4uqtfwr2V3r++ePA0+EH8zh9h+6xYTCOxFUU22GbnfKNT7L31Ci1jQ1ohrRACcPH3va+o1y59ZqHcVU90aiTlOqdK9odZwBHFe15StrR5hs8Tl1V6o7ojym3yuu0+uiAJH6DuN2nlwRGtqorUWFwJHiBs7I8p15Ju+jzeHjm3rorCP8zCDI41WaCoP/V/sVbRxLTYGDuNiiWbjHA3H9kldjXCKjbdR1zCiqMV2ZTfILYmPLYeHKW5GxIyyJSdzUa5z9vaGy8hgF3EwWCCYGzBFs9q+Su7pwgsfI3OuD/V6/RL/GbP/caWcc2ejvdFZ6HaZktqMIc0wSwOIcQ2XbLfNFnX1iVsbVDrtIPK8EZg8k1RrXgSGuGYyItkQuZU7HZO0wlrpnMkHKZuDvyP5jvUHRUhZMLSqtdDnAsAdrO7YjUReZJ0W1AFEsqIOciEAmC87YhMEqMoClJUJSucooOcqnvhQuWSvWUt0sm1WIrLi4vGC8bZIt4QCONyQtOJxC3/AAT2KRtVqlwXuNIH9Xmf1yXOS53Udd9JutnwViKJpuDCe9N6gcIJ3bO8C/1XopWN/Z1PaJDA0uBa7ZttAxnygEGxBWtzSQYME67l7cMes082V3dqargT4vKDG8F2pPAfumFMjyn0Nx1zCLamyII2RESLtgfUeqhoDNp2Sd2R9MltkzaseYbPPI8jkr1QKhFnj1aJHqNEzWRdhEbs2nluRCmhE7BidDdqr8sfkJtAuzhyV3ffMNnnkeRyTlFU98QJcN123HNWh4NwQRwMqk0Iuwlh4ZdFVVET4SP1MP7hRWjuxpbiLI3GcEdD0yKpo1DoQ/6O6Kw4huUwdxsfqgortDrBzmEfLY7sjYpPxBFmvGv5XaZab1oInNRojJRVBxjAQHHYJjzCBfQHJXuKLmgi4B5iQqP4cAjZlsaA2jdCIsAUThRFcwIhKEy87QoShKEoCSqiUXOVFZ8BZaV4iouVjK604ipC5TmuqPDGCXOMALllXXGNHY3Z5xNWDIY27zw0aOJXvwAAAAABAAGgGQWXsrANoUwxtzm53zO1K1OXs4uPpPrhyZ9r8I98XP8Ac7gFG1RMGx3H7HIqu5M6DLidSrpBsehXVzMQqzR+U7PLynmEjzsRDrHJrj+zsx6q6nUEwbHQHXkcigHe7PmEfqHl66eqDqOrTsnhkeYyVyoNGPKdk/Q8x7QgHekTttt8wu08xoo1gzY6BoM29NPRHvSPMPUSR7hK6iD4gYMQHNP+AoqGqR5mkcRce6dhBuCDxCpDnjMB/EWPqDbomp7DiYMO1izvUKKsfSGcX3jNZqzXa7Lxxs7rkrqjnDc7iLHobJGVQTGR3Gx+qgonZAhxpnQPuLLQHETItaCLz6J4VRoAXaS3ll0QWB4ORB5KKgUiT4gDazhYpgxwydI3OH3CDQ0KIhBUclGUECvM0hKRzkHFITqoqOdCx1amqeq9cvtDFhuepgDeTkFjKumMVYuuvR/CvZew3vXjxuHhB/K33K8nhcbTFVprU6mwDJALXzHAAWG66+jUMQ17Q5jg5puCNfbktcGG72py5amotlAhFRex5lTZbAzA3Zj01TtIcN/29kyDqYPPeLFArxoYINoOfoVU6lAhsEfI7/PqrHt0cNofXp7JWt3HaG42I0gHRAprbOZjc15zy8rvdXCqJg+E7jaeR1Uc3k4bjmjtB1jfeD7IpiqX0hMiWne23UZFBzS0S11tzpI9DmFBW+YFvHNvX3UBBcMwHDeLHp7JnbDxBgxvsR9wrAq6zQ7MeuvVFUVQ8TskG+Tv2BCDqzcntIG8iW9U2w4ZGeDvcI98B5gW88uuXVQFtPVjvTzN/efqg6qR5m+ouPdT+Hbm3wneDY8xkk2ntzAcN4seiC1jgbgg8k6zVQHbMCHO1ycALkn9vVakAlRKSog5UpS5d/tb4UrUgXNIqMAkkWcP6V52qCDBBB3EQehXmbK5yz16yes6Fz69VZtbxgYmvC5dTAuxLm022O0HbXy7Ju4pMTiF6T4SqUmghxis/R1pGgbvWMJ3ykby/nHbtt7LpCmKZY1zRvGfE8VbgsI2mAGyQAWiYkNmQ2dQJMTJgq6UwXv1Hk3TKIIhURGUEJQFK5gPPeM0yiBC5w02hwsfUIhwdx+3siUr2A59deqKqqmDnYb9+gB90alyPEWn0gyjsEWs4bjn7FVd3ow7J+V2XQqKdlIgG4af0+U8S02UFR0Xb6t+7c/3S7JysN4F28LcVaHbx6i/90AY8HIz+45hWBY303XPhfnGjhwDgiyucp/pfZ3Kcj6oLjRH5ZbyiPUGyXacMwHDe32PuiK4yMtO51p5HIqxQV0RJLjN7AEXAHDib9Fa4qJHFACVFtw2FBbJFzdRNJ2j6IsHaXY9KuPxGAnR0eIeq3qLg6vlfb/wZiKZJpA1m3MtgOF7DZm55Lw2OJaYcC07nAg+oK/Rq5Hbnw3h8W2K1ME6PHheOTgueWG/TWOWvb89025uOTfqVjqYl5eZgtiYNxPDivqvb/8AxTLf+lrEwD+HVi50hzQI9QvmPbXYmIwztmvSewzYkeE/yuyK5Y43C7rrcplNR1uy/iaoyGk7bflefEP5X/Z3Vet7N7XpVrMdDtWOs7pr6L5MaxHmHqtVDF5QZjK9x/KRcL2Y8jzXF9hChK8P2R8WPHhqfiD/AOg+zv3Xq8B2jTqiabw7ePzDmMwussY02SghKIVDoEopCUDKJQUwUESVGg5gFOUiKrFMjyn0dfoc/wB0S/Qy2ddOqsUUVm2XDO/EWKY+LMbUcII4f6T91HlJHLLoptkZj1bf6ZoCyI2bZRB3eqrwwzIyJ8I0gWn1QrODhAIM2ncNTwsrgiC4oUGbTo6pHFbsBTgTqf8AAk8l8NcbnAKLpYTsM1Gh23szkIm2hzUU7s9a9OooouLsiiiiCKjGYOnVaW1GNe06OAIUUQfO/iL/AIlpVJdhahpE37t3iZlk05gdcyvkHbfYdTC1nUnwHtMEAgjggosWa9NTywisRZy3UMY4EOBIIycDDh6oKLeNYr0/Znxe9oisA9vzAQ8c9CvZYDFNqtD2GQd4g2zQUXbGs300kqslFRbZiBOgooAUEVEVFFFFBEEVEUhF5i+9BxUUQCizacAu5g6G29rMgTHpr9EVFPys33Hs2NgQMhYKKKLi6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8976" y="1352922"/>
            <a:ext cx="20574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Users\casa\Documents\polizza roby\2014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7968" y="4325187"/>
            <a:ext cx="2992464" cy="1984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9"/>
            <a:ext cx="4824536" cy="4824536"/>
          </a:xfrm>
        </p:spPr>
        <p:txBody>
          <a:bodyPr>
            <a:noAutofit/>
          </a:bodyPr>
          <a:lstStyle/>
          <a:p>
            <a:pPr algn="l"/>
            <a:r>
              <a:rPr lang="it-IT" sz="2400" b="0" dirty="0" smtClean="0"/>
              <a:t>Controllo completezza delle certificazioni/dichiarazioni</a:t>
            </a:r>
          </a:p>
          <a:p>
            <a:pPr algn="l"/>
            <a:endParaRPr lang="it-IT" sz="2400" b="0" dirty="0" smtClean="0"/>
          </a:p>
          <a:p>
            <a:pPr algn="l"/>
            <a:endParaRPr lang="it-IT" sz="2400" b="0" dirty="0" smtClean="0"/>
          </a:p>
          <a:p>
            <a:pPr algn="l"/>
            <a:r>
              <a:rPr lang="it-IT" sz="2400" b="0" dirty="0" smtClean="0"/>
              <a:t>Verifica a campione elementi di protezione passiva</a:t>
            </a:r>
          </a:p>
          <a:p>
            <a:pPr algn="l"/>
            <a:endParaRPr lang="it-IT" sz="2400" b="0" dirty="0" smtClean="0"/>
          </a:p>
          <a:p>
            <a:pPr algn="l"/>
            <a:endParaRPr lang="it-IT" sz="2400" b="0" dirty="0" smtClean="0"/>
          </a:p>
          <a:p>
            <a:pPr algn="l"/>
            <a:r>
              <a:rPr lang="it-IT" sz="2400" b="0" dirty="0" smtClean="0"/>
              <a:t>Verifica a campione sistemi di protezione attiva</a:t>
            </a:r>
            <a:endParaRPr lang="it-IT" sz="24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d.p.r. 151 categoria B e C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1026" name="AutoShape 2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https://encrypted-tbn1.gstatic.com/images?q=tbn:ANd9GcSvuRBATIx5OkPGVRbwC8kBJ5ZgR_BrMWBrYaxaRt49tRDpm2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Picture 2" descr="http://www.comeca.com/comeca2011/img/i_tecnologia/re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36168"/>
            <a:ext cx="1905000" cy="1905000"/>
          </a:xfrm>
          <a:prstGeom prst="rect">
            <a:avLst/>
          </a:prstGeom>
          <a:noFill/>
        </p:spPr>
      </p:pic>
      <p:pic>
        <p:nvPicPr>
          <p:cNvPr id="10" name="Picture 4" descr="http://media.elettricoplus.it/30228_380_380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99585"/>
            <a:ext cx="2016224" cy="1209735"/>
          </a:xfrm>
          <a:prstGeom prst="rect">
            <a:avLst/>
          </a:prstGeom>
          <a:noFill/>
        </p:spPr>
      </p:pic>
      <p:pic>
        <p:nvPicPr>
          <p:cNvPr id="4" name="Picture 2" descr="http://www.allplus.eu/images/certificazio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484784"/>
            <a:ext cx="2051720" cy="147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4824536" cy="4757758"/>
          </a:xfrm>
        </p:spPr>
        <p:txBody>
          <a:bodyPr>
            <a:normAutofit fontScale="92500" lnSpcReduction="10000"/>
          </a:bodyPr>
          <a:lstStyle/>
          <a:p>
            <a:pPr algn="l"/>
            <a:endParaRPr lang="it-IT" b="0" dirty="0" smtClean="0"/>
          </a:p>
          <a:p>
            <a:pPr algn="l"/>
            <a:r>
              <a:rPr lang="it-IT" b="0" dirty="0" smtClean="0"/>
              <a:t>Controllo SCIA/asseverazione</a:t>
            </a:r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pPr algn="l"/>
            <a:endParaRPr lang="it-IT" b="0" dirty="0" smtClean="0"/>
          </a:p>
          <a:p>
            <a:pPr algn="l">
              <a:buNone/>
            </a:pPr>
            <a:endParaRPr lang="it-IT" b="0" dirty="0" smtClean="0"/>
          </a:p>
          <a:p>
            <a:r>
              <a:rPr lang="it-IT" dirty="0" smtClean="0"/>
              <a:t>Verifica finalizzata alla conservazione dei requisiti antincendio  e all’assenza di modifiche rispetto a quanto dichiarato nella SCIA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controlli a campione in attività soggette disposti dalla DCPST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IRFRUWFBQVFRQVFBQWFRUYFBQWFxQVFRcYHCggHBwlGxUUITEiJSkrLi4uFx8zODMsNygtLisBCgoKDg0OFBAPFCwcHB0sLCwsLCwsLCwsLzAsLCwsLC0sLCwsLCwsLCwsLCwsLywsLCwsLCwsLCwsKywsKyssLP/AABEIAJcA1AMBIgACEQEDEQH/xAAcAAACAwEBAQEAAAAAAAAAAAABAgADBAUGBwj/xAA7EAABAwIDBQYEBAYBBQAAAAABAAIRAyEEMUESUWFxkQUTIjKB0QZSocEjQmKxFHKC4fDxByQzU5Kj/8QAGAEBAQEBAQAAAAAAAAAAAAAAAAECAwT/xAAeEQEBAAICAwEBAAAAAAAAAAAAAQIRAxIhMWFBIv/aAAwDAQACEQMRAD8A0ohBMsogTBAJgiCmCVMEBRQCIQFRRFAECVCUjnIqFyNWvsDZGZzVLn7InouZiMXEk5qW6WY7dF+NDRG654wsWCZUxdIObVqU3Fu0Nh2y1u1cNMXdZcnvnVHhjBLnGAPfgvbdl4BtCk2m2+yLned6vHO9+Rc/4n1l7HGIaCyuWvILQ14iS0g3OhgjcMxnp0alZrfMQN0pidVhrgOzgibAjXevVJpwt26MrTgO06lGdg2NyCJC89TYWA92bSYDpIGcCc4kkxv1V/8AFub526xLTPUaZgZm5So9zg/idptUaW8RcdF2cNjGVPI9rozg5L5tTrA5EGCQdYIzHNXMqFpBaSDoQVi4T8bmb6WovGYH4lqMs8B46O6rvYHt6lUFzsHc77FYuNjcyldVRAFFZVFFFEHxiEQoEwWWUTQgEwQQJgEEyCBEKBFAFCiUpKBXFVkpnLLiamiLGfF1pXEx1VbcVWTfD3Z3f1S5w/DYRP6naN+5XG7yuo7zWM3XW+E+ye7b3rx43iwP5We59l3go8pqYXvwxmOOo8mWVyu6hZOYlUVMJ8pjhotSC0y5hplpBeLb+C2U4u5s3j6f7WghUd0AbW/ZBndgmx4ZZn5eMTbfbNX7PojKZAon/SIKJSuag1YTtKpT8jyBuzHRdrBfFf8A5W6Ztz6LzDpSErNkqy2PoVPt2gRPetHOQVF8+Ciz0jXdzQmQCYLg0gTBBEICEwQCYIIoogSgBKRzkXFUvdF0UKr4C5eJqqzEYhcnF4mFyzy064YqqDqleo6lTsdrYMATYAl0nIXXpOxqeIw006jWvpQXMc3zB2ZE6zuO7NavhbsYUGOqOH4tWC79LRk37ldd69HFxana+658nJvxPQBXNSNCZ7ZESROozHJehxppUAWfae3MbYvcWcP6dVdSqg+U+mo5hEBlZri4NcCWmHAXg8VIWWt2cDBYdktO00DyF17uaMzfPNZu/q0mnvRttbm4AkkXJJcIggabOh4BQdNI5qqp41jjEw75SRPUEjQ66HcrkUsHmjtJgEHIK3JQoWoCVASFENpRFc8IqIrzNiEQgEyAwigogKRxRJVTiig4rHiaquxFSLLl4iqs5XTeM2y4uqtfwr2V3r++ePA0+EH8zh9h+6xYTCOxFUU22GbnfKNT7L31Ci1jQ1ohrRACcPH3va+o1y59ZqHcVU90aiTlOqdK9odZwBHFe15StrR5hs8Tl1V6o7ojym3yuu0+uiAJH6DuN2nlwRGtqorUWFwJHiBs7I8p15Ju+jzeHjm3rorCP8zCDI41WaCoP/V/sVbRxLTYGDuNiiWbjHA3H9kldjXCKjbdR1zCiqMV2ZTfILYmPLYeHKW5GxIyyJSdzUa5z9vaGy8hgF3EwWCCYGzBFs9q+Su7pwgsfI3OuD/V6/RL/GbP/caWcc2ejvdFZ6HaZktqMIc0wSwOIcQ2XbLfNFnX1iVsbVDrtIPK8EZg8k1RrXgSGuGYyItkQuZU7HZO0wlrpnMkHKZuDvyP5jvUHRUhZMLSqtdDnAsAdrO7YjUReZJ0W1AFEsqIOciEAmC87YhMEqMoClJUJSucooOcqnvhQuWSvWUt0sm1WIrLi4vGC8bZIt4QCONyQtOJxC3/AAT2KRtVqlwXuNIH9Xmf1yXOS53Udd9JutnwViKJpuDCe9N6gcIJ3bO8C/1XopWN/Z1PaJDA0uBa7ZttAxnygEGxBWtzSQYME67l7cMes082V3dqargT4vKDG8F2pPAfumFMjyn0Nx1zCLamyII2RESLtgfUeqhoDNp2Sd2R9MltkzaseYbPPI8jkr1QKhFnj1aJHqNEzWRdhEbs2nluRCmhE7BidDdqr8sfkJtAuzhyV3ffMNnnkeRyTlFU98QJcN123HNWh4NwQRwMqk0Iuwlh4ZdFVVET4SP1MP7hRWjuxpbiLI3GcEdD0yKpo1DoQ/6O6Kw4huUwdxsfqgortDrBzmEfLY7sjYpPxBFmvGv5XaZab1oInNRojJRVBxjAQHHYJjzCBfQHJXuKLmgi4B5iQqP4cAjZlsaA2jdCIsAUThRFcwIhKEy87QoShKEoCSqiUXOVFZ8BZaV4iouVjK604ipC5TmuqPDGCXOMALllXXGNHY3Z5xNWDIY27zw0aOJXvwAAAAABAAGgGQWXsrANoUwxtzm53zO1K1OXs4uPpPrhyZ9r8I98XP8Ac7gFG1RMGx3H7HIqu5M6DLidSrpBsehXVzMQqzR+U7PLynmEjzsRDrHJrj+zsx6q6nUEwbHQHXkcigHe7PmEfqHl66eqDqOrTsnhkeYyVyoNGPKdk/Q8x7QgHekTttt8wu08xoo1gzY6BoM29NPRHvSPMPUSR7hK6iD4gYMQHNP+AoqGqR5mkcRce6dhBuCDxCpDnjMB/EWPqDbomp7DiYMO1izvUKKsfSGcX3jNZqzXa7Lxxs7rkrqjnDc7iLHobJGVQTGR3Gx+qgonZAhxpnQPuLLQHETItaCLz6J4VRoAXaS3ll0QWB4ORB5KKgUiT4gDazhYpgxwydI3OH3CDQ0KIhBUclGUECvM0hKRzkHFITqoqOdCx1amqeq9cvtDFhuepgDeTkFjKumMVYuuvR/CvZew3vXjxuHhB/K33K8nhcbTFVprU6mwDJALXzHAAWG66+jUMQ17Q5jg5puCNfbktcGG72py5amotlAhFRex5lTZbAzA3Zj01TtIcN/29kyDqYPPeLFArxoYINoOfoVU6lAhsEfI7/PqrHt0cNofXp7JWt3HaG42I0gHRAprbOZjc15zy8rvdXCqJg+E7jaeR1Uc3k4bjmjtB1jfeD7IpiqX0hMiWne23UZFBzS0S11tzpI9DmFBW+YFvHNvX3UBBcMwHDeLHp7JnbDxBgxvsR9wrAq6zQ7MeuvVFUVQ8TskG+Tv2BCDqzcntIG8iW9U2w4ZGeDvcI98B5gW88uuXVQFtPVjvTzN/efqg6qR5m+ouPdT+Hbm3wneDY8xkk2ntzAcN4seiC1jgbgg8k6zVQHbMCHO1ycALkn9vVakAlRKSog5UpS5d/tb4UrUgXNIqMAkkWcP6V52qCDBBB3EQehXmbK5yz16yes6Fz69VZtbxgYmvC5dTAuxLm022O0HbXy7Ju4pMTiF6T4SqUmghxis/R1pGgbvWMJ3ykby/nHbtt7LpCmKZY1zRvGfE8VbgsI2mAGyQAWiYkNmQ2dQJMTJgq6UwXv1Hk3TKIIhURGUEJQFK5gPPeM0yiBC5w02hwsfUIhwdx+3siUr2A59deqKqqmDnYb9+gB90alyPEWn0gyjsEWs4bjn7FVd3ow7J+V2XQqKdlIgG4af0+U8S02UFR0Xb6t+7c/3S7JysN4F28LcVaHbx6i/90AY8HIz+45hWBY303XPhfnGjhwDgiyucp/pfZ3Kcj6oLjRH5ZbyiPUGyXacMwHDe32PuiK4yMtO51p5HIqxQV0RJLjN7AEXAHDib9Fa4qJHFACVFtw2FBbJFzdRNJ2j6IsHaXY9KuPxGAnR0eIeq3qLg6vlfb/wZiKZJpA1m3MtgOF7DZm55Lw2OJaYcC07nAg+oK/Rq5Hbnw3h8W2K1ME6PHheOTgueWG/TWOWvb89025uOTfqVjqYl5eZgtiYNxPDivqvb/8AxTLf+lrEwD+HVi50hzQI9QvmPbXYmIwztmvSewzYkeE/yuyK5Y43C7rrcplNR1uy/iaoyGk7bflefEP5X/Z3Vet7N7XpVrMdDtWOs7pr6L5MaxHmHqtVDF5QZjK9x/KRcL2Y8jzXF9hChK8P2R8WPHhqfiD/AOg+zv3Xq8B2jTqiabw7ePzDmMwussY02SghKIVDoEopCUDKJQUwUESVGg5gFOUiKrFMjyn0dfoc/wB0S/Qy2ddOqsUUVm2XDO/EWKY+LMbUcII4f6T91HlJHLLoptkZj1bf6ZoCyI2bZRB3eqrwwzIyJ8I0gWn1QrODhAIM2ncNTwsrgiC4oUGbTo6pHFbsBTgTqf8AAk8l8NcbnAKLpYTsM1Gh23szkIm2hzUU7s9a9OooouLsiiiiCKjGYOnVaW1GNe06OAIUUQfO/iL/AIlpVJdhahpE37t3iZlk05gdcyvkHbfYdTC1nUnwHtMEAgjggosWa9NTywisRZy3UMY4EOBIIycDDh6oKLeNYr0/Znxe9oisA9vzAQ8c9CvZYDFNqtD2GQd4g2zQUXbGs300kqslFRbZiBOgooAUEVEVFFFFBEEVEUhF5i+9BxUUQCizacAu5g6G29rMgTHpr9EVFPys33Hs2NgQMhYKKKLi6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214422"/>
            <a:ext cx="20574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http://us.cdn2.123rf.com/168nwm/texelart/texelart1109/texelart110900003/10460044-uomo-d-affari-con-lente-d-ingrandimento-alla-ricerca-di-monet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071942"/>
            <a:ext cx="2524840" cy="202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7563" y="1142984"/>
            <a:ext cx="7597775" cy="5162550"/>
          </a:xfrm>
        </p:spPr>
        <p:txBody>
          <a:bodyPr/>
          <a:lstStyle/>
          <a:p>
            <a:pPr marL="0" indent="12700" algn="ctr">
              <a:buNone/>
              <a:tabLst>
                <a:tab pos="7623175" algn="l"/>
              </a:tabLst>
            </a:pPr>
            <a:r>
              <a:rPr lang="it-IT" sz="2000" b="1" dirty="0" smtClean="0"/>
              <a:t>D.L. 139/2006</a:t>
            </a:r>
          </a:p>
          <a:p>
            <a:pPr marL="0" indent="12700" algn="ctr">
              <a:buNone/>
              <a:tabLst>
                <a:tab pos="7623175" algn="l"/>
              </a:tabLst>
            </a:pPr>
            <a:r>
              <a:rPr lang="it-IT" sz="2000" b="1" dirty="0" smtClean="0"/>
              <a:t>CAPO III PREVENZIONE INCENDI</a:t>
            </a:r>
          </a:p>
          <a:p>
            <a:pPr marL="0" indent="12700" algn="ctr">
              <a:buNone/>
              <a:tabLst>
                <a:tab pos="7623175" algn="l"/>
              </a:tabLst>
            </a:pPr>
            <a:r>
              <a:rPr lang="it-IT" sz="2000" b="1" dirty="0" smtClean="0"/>
              <a:t>Art. 13 Definizione ed ambito di esplicazione</a:t>
            </a:r>
            <a:endParaRPr lang="it-IT" b="1" dirty="0" smtClean="0"/>
          </a:p>
          <a:p>
            <a:pPr>
              <a:buNone/>
            </a:pPr>
            <a:endParaRPr lang="it-IT" sz="2000" b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000" b="0" dirty="0" smtClean="0"/>
              <a:t>La prevenzione incendi e' la funzione di preminente interesse pubblico diretta a conseguire, </a:t>
            </a:r>
            <a:r>
              <a:rPr lang="it-IT" sz="2000" b="1" u="sng" dirty="0" smtClean="0"/>
              <a:t>secondo criteri applicativi uniformi sul territorio nazionale</a:t>
            </a:r>
            <a:r>
              <a:rPr lang="it-IT" sz="2000" b="0" dirty="0" smtClean="0"/>
              <a:t>, gli obiettivi di sicurezza della vita umana, di incolumità delle persone e di tutela dei beni e dell'ambiente attraverso la promozione, lo studio, la predisposizione e la sperimentazione di norme, misure, provvedimenti, accorgimenti e modi di azione intesi ad evitare l'insorgenza di un incendio e degli eventi ad esso comunque connessi o a limitarne le conseguenze.</a:t>
            </a:r>
            <a:endParaRPr lang="it-IT" sz="2000" b="0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463884" cy="3186122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it-IT" b="0" dirty="0" smtClean="0"/>
          </a:p>
          <a:p>
            <a:pPr marL="0" indent="0" algn="just">
              <a:buNone/>
            </a:pPr>
            <a:r>
              <a:rPr lang="it-IT" dirty="0" smtClean="0"/>
              <a:t>Verifica finalizzata alla individuazione  delle irregolarità amministrative e tecniche che possono generare situazioni di grave pericolo e alle norme di prevenzione incendi, ove applicabili, nonché l'avvenuta adozione delle misure in materia di sicurezza antincendio nei luoghi di lavoro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401080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controlli a campione in attività non soggette disposti dalla DCPST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IRFRUWFBQVFRQVFBQWFRUYFBQWFxQVFRcYHCggHBwlGxUUITEiJSkrLi4uFx8zODMsNygtLisBCgoKDg0OFBAPFCwcHB0sLCwsLCwsLCwsLzAsLCwsLC0sLCwsLCwsLCwsLCwsLywsLCwsLCwsLCwsKywsKyssLP/AABEIAJcA1AMBIgACEQEDEQH/xAAcAAACAwEBAQEAAAAAAAAAAAABAgADBAUGBwj/xAA7EAABAwIDBQYEBAYBBQAAAAABAAIRAyEEMUESUWFxkQUTIjKB0QZSocEjQmKxFHKC4fDxByQzU5Kj/8QAGAEBAQEBAQAAAAAAAAAAAAAAAAECAwT/xAAeEQEBAAICAwEBAAAAAAAAAAAAAQIRAxIhMWFBIv/aAAwDAQACEQMRAD8A0ohBMsogTBAJgiCmCVMEBRQCIQFRRFAECVCUjnIqFyNWvsDZGZzVLn7InouZiMXEk5qW6WY7dF+NDRG654wsWCZUxdIObVqU3Fu0Nh2y1u1cNMXdZcnvnVHhjBLnGAPfgvbdl4BtCk2m2+yLned6vHO9+Rc/4n1l7HGIaCyuWvILQ14iS0g3OhgjcMxnp0alZrfMQN0pidVhrgOzgibAjXevVJpwt26MrTgO06lGdg2NyCJC89TYWA92bSYDpIGcCc4kkxv1V/8AFub526xLTPUaZgZm5So9zg/idptUaW8RcdF2cNjGVPI9rozg5L5tTrA5EGCQdYIzHNXMqFpBaSDoQVi4T8bmb6WovGYH4lqMs8B46O6rvYHt6lUFzsHc77FYuNjcyldVRAFFZVFFFEHxiEQoEwWWUTQgEwQQJgEEyCBEKBFAFCiUpKBXFVkpnLLiamiLGfF1pXEx1VbcVWTfD3Z3f1S5w/DYRP6naN+5XG7yuo7zWM3XW+E+ye7b3rx43iwP5We59l3go8pqYXvwxmOOo8mWVyu6hZOYlUVMJ8pjhotSC0y5hplpBeLb+C2U4u5s3j6f7WghUd0AbW/ZBndgmx4ZZn5eMTbfbNX7PojKZAon/SIKJSuag1YTtKpT8jyBuzHRdrBfFf8A5W6Ztz6LzDpSErNkqy2PoVPt2gRPetHOQVF8+Ciz0jXdzQmQCYLg0gTBBEICEwQCYIIoogSgBKRzkXFUvdF0UKr4C5eJqqzEYhcnF4mFyzy064YqqDqleo6lTsdrYMATYAl0nIXXpOxqeIw006jWvpQXMc3zB2ZE6zuO7NavhbsYUGOqOH4tWC79LRk37ldd69HFxana+658nJvxPQBXNSNCZ7ZESROozHJehxppUAWfae3MbYvcWcP6dVdSqg+U+mo5hEBlZri4NcCWmHAXg8VIWWt2cDBYdktO00DyF17uaMzfPNZu/q0mnvRttbm4AkkXJJcIggabOh4BQdNI5qqp41jjEw75SRPUEjQ66HcrkUsHmjtJgEHIK3JQoWoCVASFENpRFc8IqIrzNiEQgEyAwigogKRxRJVTiig4rHiaquxFSLLl4iqs5XTeM2y4uqtfwr2V3r++ePA0+EH8zh9h+6xYTCOxFUU22GbnfKNT7L31Ci1jQ1ohrRACcPH3va+o1y59ZqHcVU90aiTlOqdK9odZwBHFe15StrR5hs8Tl1V6o7ojym3yuu0+uiAJH6DuN2nlwRGtqorUWFwJHiBs7I8p15Ju+jzeHjm3rorCP8zCDI41WaCoP/V/sVbRxLTYGDuNiiWbjHA3H9kldjXCKjbdR1zCiqMV2ZTfILYmPLYeHKW5GxIyyJSdzUa5z9vaGy8hgF3EwWCCYGzBFs9q+Su7pwgsfI3OuD/V6/RL/GbP/caWcc2ejvdFZ6HaZktqMIc0wSwOIcQ2XbLfNFnX1iVsbVDrtIPK8EZg8k1RrXgSGuGYyItkQuZU7HZO0wlrpnMkHKZuDvyP5jvUHRUhZMLSqtdDnAsAdrO7YjUReZJ0W1AFEsqIOciEAmC87YhMEqMoClJUJSucooOcqnvhQuWSvWUt0sm1WIrLi4vGC8bZIt4QCONyQtOJxC3/AAT2KRtVqlwXuNIH9Xmf1yXOS53Udd9JutnwViKJpuDCe9N6gcIJ3bO8C/1XopWN/Z1PaJDA0uBa7ZttAxnygEGxBWtzSQYME67l7cMes082V3dqargT4vKDG8F2pPAfumFMjyn0Nx1zCLamyII2RESLtgfUeqhoDNp2Sd2R9MltkzaseYbPPI8jkr1QKhFnj1aJHqNEzWRdhEbs2nluRCmhE7BidDdqr8sfkJtAuzhyV3ffMNnnkeRyTlFU98QJcN123HNWh4NwQRwMqk0Iuwlh4ZdFVVET4SP1MP7hRWjuxpbiLI3GcEdD0yKpo1DoQ/6O6Kw4huUwdxsfqgortDrBzmEfLY7sjYpPxBFmvGv5XaZab1oInNRojJRVBxjAQHHYJjzCBfQHJXuKLmgi4B5iQqP4cAjZlsaA2jdCIsAUThRFcwIhKEy87QoShKEoCSqiUXOVFZ8BZaV4iouVjK604ipC5TmuqPDGCXOMALllXXGNHY3Z5xNWDIY27zw0aOJXvwAAAAABAAGgGQWXsrANoUwxtzm53zO1K1OXs4uPpPrhyZ9r8I98XP8Ac7gFG1RMGx3H7HIqu5M6DLidSrpBsehXVzMQqzR+U7PLynmEjzsRDrHJrj+zsx6q6nUEwbHQHXkcigHe7PmEfqHl66eqDqOrTsnhkeYyVyoNGPKdk/Q8x7QgHekTttt8wu08xoo1gzY6BoM29NPRHvSPMPUSR7hK6iD4gYMQHNP+AoqGqR5mkcRce6dhBuCDxCpDnjMB/EWPqDbomp7DiYMO1izvUKKsfSGcX3jNZqzXa7Lxxs7rkrqjnDc7iLHobJGVQTGR3Gx+qgonZAhxpnQPuLLQHETItaCLz6J4VRoAXaS3ll0QWB4ORB5KKgUiT4gDazhYpgxwydI3OH3CDQ0KIhBUclGUECvM0hKRzkHFITqoqOdCx1amqeq9cvtDFhuepgDeTkFjKumMVYuuvR/CvZew3vXjxuHhB/K33K8nhcbTFVprU6mwDJALXzHAAWG66+jUMQ17Q5jg5puCNfbktcGG72py5amotlAhFRex5lTZbAzA3Zj01TtIcN/29kyDqYPPeLFArxoYINoOfoVU6lAhsEfI7/PqrHt0cNofXp7JWt3HaG42I0gHRAprbOZjc15zy8rvdXCqJg+E7jaeR1Uc3k4bjmjtB1jfeD7IpiqX0hMiWne23UZFBzS0S11tzpI9DmFBW+YFvHNvX3UBBcMwHDeLHp7JnbDxBgxvsR9wrAq6zQ7MeuvVFUVQ8TskG+Tv2BCDqzcntIG8iW9U2w4ZGeDvcI98B5gW88uuXVQFtPVjvTzN/efqg6qR5m+ouPdT+Hbm3wneDY8xkk2ntzAcN4seiC1jgbgg8k6zVQHbMCHO1ycALkn9vVakAlRKSog5UpS5d/tb4UrUgXNIqMAkkWcP6V52qCDBBB3EQehXmbK5yz16yes6Fz69VZtbxgYmvC5dTAuxLm022O0HbXy7Ju4pMTiF6T4SqUmghxis/R1pGgbvWMJ3ykby/nHbtt7LpCmKZY1zRvGfE8VbgsI2mAGyQAWiYkNmQ2dQJMTJgq6UwXv1Hk3TKIIhURGUEJQFK5gPPeM0yiBC5w02hwsfUIhwdx+3siUr2A59deqKqqmDnYb9+gB90alyPEWn0gyjsEWs4bjn7FVd3ow7J+V2XQqKdlIgG4af0+U8S02UFR0Xb6t+7c/3S7JysN4F28LcVaHbx6i/90AY8HIz+45hWBY303XPhfnGjhwDgiyucp/pfZ3Kcj6oLjRH5ZbyiPUGyXacMwHDe32PuiK4yMtO51p5HIqxQV0RJLjN7AEXAHDib9Fa4qJHFACVFtw2FBbJFzdRNJ2j6IsHaXY9KuPxGAnR0eIeq3qLg6vlfb/wZiKZJpA1m3MtgOF7DZm55Lw2OJaYcC07nAg+oK/Rq5Hbnw3h8W2K1ME6PHheOTgueWG/TWOWvb89025uOTfqVjqYl5eZgtiYNxPDivqvb/8AxTLf+lrEwD+HVi50hzQI9QvmPbXYmIwztmvSewzYkeE/yuyK5Y43C7rrcplNR1uy/iaoyGk7bflefEP5X/Z3Vet7N7XpVrMdDtWOs7pr6L5MaxHmHqtVDF5QZjK9x/KRcL2Y8jzXF9hChK8P2R8WPHhqfiD/AOg+zv3Xq8B2jTqiabw7ePzDmMwussY02SghKIVDoEopCUDKJQUwUESVGg5gFOUiKrFMjyn0dfoc/wB0S/Qy2ddOqsUUVm2XDO/EWKY+LMbUcII4f6T91HlJHLLoptkZj1bf6ZoCyI2bZRB3eqrwwzIyJ8I0gWn1QrODhAIM2ncNTwsrgiC4oUGbTo6pHFbsBTgTqf8AAk8l8NcbnAKLpYTsM1Gh23szkIm2hzUU7s9a9OooouLsiiiiCKjGYOnVaW1GNe06OAIUUQfO/iL/AIlpVJdhahpE37t3iZlk05gdcyvkHbfYdTC1nUnwHtMEAgjggosWa9NTywisRZy3UMY4EOBIIycDDh6oKLeNYr0/Znxe9oisA9vzAQ8c9CvZYDFNqtD2GQd4g2zQUXbGs300kqslFRbZiBOgooAUEVEVFFFFBEEVEUhF5i+9BxUUQCizacAu5g6G29rMgTHpr9EVFPys33Hs2NgQMhYKKKLi6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6" name="AutoShape 2" descr="https://encrypted-tbn2.gstatic.com/images?q=tbn:ANd9GcSCHDnO98OaazmIHfRJJpmj-UTn9zgZ2Qtg4St-AsLrrNWgSgj8D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 descr="http://www.anima.it/system/files/imagecache/img_nodi/omino_verifiche20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52930"/>
            <a:ext cx="3643338" cy="217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57298"/>
            <a:ext cx="8535322" cy="4768865"/>
          </a:xfrm>
        </p:spPr>
        <p:txBody>
          <a:bodyPr>
            <a:normAutofit fontScale="77500" lnSpcReduction="20000"/>
          </a:bodyPr>
          <a:lstStyle/>
          <a:p>
            <a:pPr algn="l"/>
            <a:endParaRPr lang="it-IT" b="0" dirty="0" smtClean="0"/>
          </a:p>
          <a:p>
            <a:pPr marL="0" indent="0" algn="just">
              <a:buNone/>
            </a:pPr>
            <a:r>
              <a:rPr lang="it-IT" dirty="0" smtClean="0"/>
              <a:t>Quando si  interviene per ipotesi di situazioni di potenziale pericolo comunque segnalate o rilevate, </a:t>
            </a:r>
            <a:r>
              <a:rPr lang="it-IT" b="1" dirty="0" smtClean="0"/>
              <a:t>la finalità primaria del controllo è quella di accertare la condizione di pericolo segnalata agendo tempestivamente per eliminare gli eventuali pericoli gravi ed immediati </a:t>
            </a:r>
            <a:r>
              <a:rPr lang="it-IT" dirty="0" smtClean="0"/>
              <a:t>(p.e. depositi abusivi di sostanze pericolose) e, contestualmente, attivando i procedimenti necessari per la completa messa a norma della attività e, se del caso, anche quelli per la repressione degli illeciti penali.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verifica l'assenza di situazioni di anomalia attinenti alle misure di sicurezza antincendio all'interno dell'attività, </a:t>
            </a:r>
          </a:p>
          <a:p>
            <a:pPr algn="just"/>
            <a:r>
              <a:rPr lang="it-IT" dirty="0" smtClean="0"/>
              <a:t>verifica  la corretta funzionalità di impianti, sistemi ed attrezzature antincendio, mediante verifica a campione,</a:t>
            </a:r>
          </a:p>
          <a:p>
            <a:pPr algn="just"/>
            <a:r>
              <a:rPr lang="it-IT" dirty="0" smtClean="0"/>
              <a:t> verifica l'avvenuta adozione delle misure in materia di sicurezza antincendio nei luoghi di lavoro					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</a:t>
            </a:r>
            <a:r>
              <a:rPr lang="it-IT" sz="3200" b="1" i="1" dirty="0" smtClean="0">
                <a:solidFill>
                  <a:srgbClr val="990033"/>
                </a:solidFill>
                <a:latin typeface="Comic Sans MS" pitchFamily="66" charset="0"/>
                <a:ea typeface="+mn-ea"/>
                <a:cs typeface="Arial" pitchFamily="34" charset="0"/>
              </a:rPr>
              <a:t>esposti </a:t>
            </a:r>
            <a:endParaRPr lang="it-IT" sz="3200" b="1" i="1" dirty="0">
              <a:solidFill>
                <a:srgbClr val="990033"/>
              </a:solidFill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IRFRUWFBQVFRQVFBQWFRUYFBQWFxQVFRcYHCggHBwlGxUUITEiJSkrLi4uFx8zODMsNygtLisBCgoKDg0OFBAPFCwcHB0sLCwsLCwsLCwsLzAsLCwsLC0sLCwsLCwsLCwsLCwsLywsLCwsLCwsLCwsKywsKyssLP/AABEIAJcA1AMBIgACEQEDEQH/xAAcAAACAwEBAQEAAAAAAAAAAAABAgADBAUGBwj/xAA7EAABAwIDBQYEBAYBBQAAAAABAAIRAyEEMUESUWFxkQUTIjKB0QZSocEjQmKxFHKC4fDxByQzU5Kj/8QAGAEBAQEBAQAAAAAAAAAAAAAAAAECAwT/xAAeEQEBAAICAwEBAAAAAAAAAAAAAQIRAxIhMWFBIv/aAAwDAQACEQMRAD8A0ohBMsogTBAJgiCmCVMEBRQCIQFRRFAECVCUjnIqFyNWvsDZGZzVLn7InouZiMXEk5qW6WY7dF+NDRG654wsWCZUxdIObVqU3Fu0Nh2y1u1cNMXdZcnvnVHhjBLnGAPfgvbdl4BtCk2m2+yLned6vHO9+Rc/4n1l7HGIaCyuWvILQ14iS0g3OhgjcMxnp0alZrfMQN0pidVhrgOzgibAjXevVJpwt26MrTgO06lGdg2NyCJC89TYWA92bSYDpIGcCc4kkxv1V/8AFub526xLTPUaZgZm5So9zg/idptUaW8RcdF2cNjGVPI9rozg5L5tTrA5EGCQdYIzHNXMqFpBaSDoQVi4T8bmb6WovGYH4lqMs8B46O6rvYHt6lUFzsHc77FYuNjcyldVRAFFZVFFFEHxiEQoEwWWUTQgEwQQJgEEyCBEKBFAFCiUpKBXFVkpnLLiamiLGfF1pXEx1VbcVWTfD3Z3f1S5w/DYRP6naN+5XG7yuo7zWM3XW+E+ye7b3rx43iwP5We59l3go8pqYXvwxmOOo8mWVyu6hZOYlUVMJ8pjhotSC0y5hplpBeLb+C2U4u5s3j6f7WghUd0AbW/ZBndgmx4ZZn5eMTbfbNX7PojKZAon/SIKJSuag1YTtKpT8jyBuzHRdrBfFf8A5W6Ztz6LzDpSErNkqy2PoVPt2gRPetHOQVF8+Ciz0jXdzQmQCYLg0gTBBEICEwQCYIIoogSgBKRzkXFUvdF0UKr4C5eJqqzEYhcnF4mFyzy064YqqDqleo6lTsdrYMATYAl0nIXXpOxqeIw006jWvpQXMc3zB2ZE6zuO7NavhbsYUGOqOH4tWC79LRk37ldd69HFxana+658nJvxPQBXNSNCZ7ZESROozHJehxppUAWfae3MbYvcWcP6dVdSqg+U+mo5hEBlZri4NcCWmHAXg8VIWWt2cDBYdktO00DyF17uaMzfPNZu/q0mnvRttbm4AkkXJJcIggabOh4BQdNI5qqp41jjEw75SRPUEjQ66HcrkUsHmjtJgEHIK3JQoWoCVASFENpRFc8IqIrzNiEQgEyAwigogKRxRJVTiig4rHiaquxFSLLl4iqs5XTeM2y4uqtfwr2V3r++ePA0+EH8zh9h+6xYTCOxFUU22GbnfKNT7L31Ci1jQ1ohrRACcPH3va+o1y59ZqHcVU90aiTlOqdK9odZwBHFe15StrR5hs8Tl1V6o7ojym3yuu0+uiAJH6DuN2nlwRGtqorUWFwJHiBs7I8p15Ju+jzeHjm3rorCP8zCDI41WaCoP/V/sVbRxLTYGDuNiiWbjHA3H9kldjXCKjbdR1zCiqMV2ZTfILYmPLYeHKW5GxIyyJSdzUa5z9vaGy8hgF3EwWCCYGzBFs9q+Su7pwgsfI3OuD/V6/RL/GbP/caWcc2ejvdFZ6HaZktqMIc0wSwOIcQ2XbLfNFnX1iVsbVDrtIPK8EZg8k1RrXgSGuGYyItkQuZU7HZO0wlrpnMkHKZuDvyP5jvUHRUhZMLSqtdDnAsAdrO7YjUReZJ0W1AFEsqIOciEAmC87YhMEqMoClJUJSucooOcqnvhQuWSvWUt0sm1WIrLi4vGC8bZIt4QCONyQtOJxC3/AAT2KRtVqlwXuNIH9Xmf1yXOS53Udd9JutnwViKJpuDCe9N6gcIJ3bO8C/1XopWN/Z1PaJDA0uBa7ZttAxnygEGxBWtzSQYME67l7cMes082V3dqargT4vKDG8F2pPAfumFMjyn0Nx1zCLamyII2RESLtgfUeqhoDNp2Sd2R9MltkzaseYbPPI8jkr1QKhFnj1aJHqNEzWRdhEbs2nluRCmhE7BidDdqr8sfkJtAuzhyV3ffMNnnkeRyTlFU98QJcN123HNWh4NwQRwMqk0Iuwlh4ZdFVVET4SP1MP7hRWjuxpbiLI3GcEdD0yKpo1DoQ/6O6Kw4huUwdxsfqgortDrBzmEfLY7sjYpPxBFmvGv5XaZab1oInNRojJRVBxjAQHHYJjzCBfQHJXuKLmgi4B5iQqP4cAjZlsaA2jdCIsAUThRFcwIhKEy87QoShKEoCSqiUXOVFZ8BZaV4iouVjK604ipC5TmuqPDGCXOMALllXXGNHY3Z5xNWDIY27zw0aOJXvwAAAAABAAGgGQWXsrANoUwxtzm53zO1K1OXs4uPpPrhyZ9r8I98XP8Ac7gFG1RMGx3H7HIqu5M6DLidSrpBsehXVzMQqzR+U7PLynmEjzsRDrHJrj+zsx6q6nUEwbHQHXkcigHe7PmEfqHl66eqDqOrTsnhkeYyVyoNGPKdk/Q8x7QgHekTttt8wu08xoo1gzY6BoM29NPRHvSPMPUSR7hK6iD4gYMQHNP+AoqGqR5mkcRce6dhBuCDxCpDnjMB/EWPqDbomp7DiYMO1izvUKKsfSGcX3jNZqzXa7Lxxs7rkrqjnDc7iLHobJGVQTGR3Gx+qgonZAhxpnQPuLLQHETItaCLz6J4VRoAXaS3ll0QWB4ORB5KKgUiT4gDazhYpgxwydI3OH3CDQ0KIhBUclGUECvM0hKRzkHFITqoqOdCx1amqeq9cvtDFhuepgDeTkFjKumMVYuuvR/CvZew3vXjxuHhB/K33K8nhcbTFVprU6mwDJALXzHAAWG66+jUMQ17Q5jg5puCNfbktcGG72py5amotlAhFRex5lTZbAzA3Zj01TtIcN/29kyDqYPPeLFArxoYINoOfoVU6lAhsEfI7/PqrHt0cNofXp7JWt3HaG42I0gHRAprbOZjc15zy8rvdXCqJg+E7jaeR1Uc3k4bjmjtB1jfeD7IpiqX0hMiWne23UZFBzS0S11tzpI9DmFBW+YFvHNvX3UBBcMwHDeLHp7JnbDxBgxvsR9wrAq6zQ7MeuvVFUVQ8TskG+Tv2BCDqzcntIG8iW9U2w4ZGeDvcI98B5gW88uuXVQFtPVjvTzN/efqg6qR5m+ouPdT+Hbm3wneDY8xkk2ntzAcN4seiC1jgbgg8k6zVQHbMCHO1ycALkn9vVakAlRKSog5UpS5d/tb4UrUgXNIqMAkkWcP6V52qCDBBB3EQehXmbK5yz16yes6Fz69VZtbxgYmvC5dTAuxLm022O0HbXy7Ju4pMTiF6T4SqUmghxis/R1pGgbvWMJ3ykby/nHbtt7LpCmKZY1zRvGfE8VbgsI2mAGyQAWiYkNmQ2dQJMTJgq6UwXv1Hk3TKIIhURGUEJQFK5gPPeM0yiBC5w02hwsfUIhwdx+3siUr2A59deqKqqmDnYb9+gB90alyPEWn0gyjsEWs4bjn7FVd3ow7J+V2XQqKdlIgG4af0+U8S02UFR0Xb6t+7c/3S7JysN4F28LcVaHbx6i/90AY8HIz+45hWBY303XPhfnGjhwDgiyucp/pfZ3Kcj6oLjRH5ZbyiPUGyXacMwHDe32PuiK4yMtO51p5HIqxQV0RJLjN7AEXAHDib9Fa4qJHFACVFtw2FBbJFzdRNJ2j6IsHaXY9KuPxGAnR0eIeq3qLg6vlfb/wZiKZJpA1m3MtgOF7DZm55Lw2OJaYcC07nAg+oK/Rq5Hbnw3h8W2K1ME6PHheOTgueWG/TWOWvb89025uOTfqVjqYl5eZgtiYNxPDivqvb/8AxTLf+lrEwD+HVi50hzQI9QvmPbXYmIwztmvSewzYkeE/yuyK5Y43C7rrcplNR1uy/iaoyGk7bflefEP5X/Z3Vet7N7XpVrMdDtWOs7pr6L5MaxHmHqtVDF5QZjK9x/KRcL2Y8jzXF9hChK8P2R8WPHhqfiD/AOg+zv3Xq8B2jTqiabw7ePzDmMwussY02SghKIVDoEopCUDKJQUwUESVGg5gFOUiKrFMjyn0dfoc/wB0S/Qy2ddOqsUUVm2XDO/EWKY+LMbUcII4f6T91HlJHLLoptkZj1bf6ZoCyI2bZRB3eqrwwzIyJ8I0gWn1QrODhAIM2ncNTwsrgiC4oUGbTo6pHFbsBTgTqf8AAk8l8NcbnAKLpYTsM1Gh23szkIm2hzUU7s9a9OooouLsiiiiCKjGYOnVaW1GNe06OAIUUQfO/iL/AIlpVJdhahpE37t3iZlk05gdcyvkHbfYdTC1nUnwHtMEAgjggosWa9NTywisRZy3UMY4EOBIIycDDh6oKLeNYr0/Znxe9oisA9vzAQ8c9CvZYDFNqtD2GQd4g2zQUXbGs300kqslFRbZiBOgooAUEVEVFFFFBEEVEUhF5i+9BxUUQCizacAu5g6G29rMgTHpr9EVFPys33Hs2NgQMhYKKKLi6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9614" y="1196975"/>
            <a:ext cx="7848600" cy="5162550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	 </a:t>
            </a:r>
          </a:p>
          <a:p>
            <a:pPr algn="just">
              <a:buNone/>
            </a:pPr>
            <a:r>
              <a:rPr lang="it-IT" dirty="0" smtClean="0"/>
              <a:t>	Il Corpo Nazionale dei Vigili del Fuoco, in materia di prevenzione incendi, esercita una “</a:t>
            </a:r>
            <a:r>
              <a:rPr lang="it-IT" i="1" dirty="0" smtClean="0"/>
              <a:t>competenza esclusiva</a:t>
            </a:r>
            <a:r>
              <a:rPr lang="it-IT" dirty="0" smtClean="0"/>
              <a:t>” che si declina in una serie di attività:</a:t>
            </a:r>
          </a:p>
          <a:p>
            <a:pPr algn="just">
              <a:buNone/>
            </a:pPr>
            <a:endParaRPr lang="it-IT" dirty="0" smtClean="0"/>
          </a:p>
          <a:p>
            <a:pPr marL="808038" indent="-452438" algn="just"/>
            <a:r>
              <a:rPr lang="it-IT" dirty="0" smtClean="0"/>
              <a:t>elaborazione di norme </a:t>
            </a:r>
          </a:p>
          <a:p>
            <a:pPr marL="808038" indent="-452438" algn="just"/>
            <a:r>
              <a:rPr lang="it-IT" dirty="0" smtClean="0"/>
              <a:t>controllo </a:t>
            </a:r>
          </a:p>
          <a:p>
            <a:pPr marL="808038" indent="-452438" algn="just"/>
            <a:r>
              <a:rPr lang="it-IT" dirty="0" smtClean="0"/>
              <a:t>vigilanza</a:t>
            </a:r>
            <a:endParaRPr lang="it-IT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8028" y="1071563"/>
            <a:ext cx="8064500" cy="5446712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D.L. 139/2006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 Art. 14. Competenza e attività</a:t>
            </a:r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algn="just">
              <a:buAutoNum type="arabicPeriod"/>
            </a:pPr>
            <a:r>
              <a:rPr lang="it-IT" sz="1400" b="0" dirty="0" smtClean="0"/>
              <a:t>La prevenzione incendi è affidata alla competenza esclusiva del Ministero dell'interno, che esercita le relative attività attraverso il Dipartimento e il Corpo nazionale.</a:t>
            </a:r>
          </a:p>
          <a:p>
            <a:pPr algn="just">
              <a:buNone/>
            </a:pPr>
            <a:r>
              <a:rPr lang="it-IT" sz="1400" b="0" dirty="0" smtClean="0"/>
              <a:t>2.	Le attività di prevenzione incendi di cui al comma 1 sono in particolare:</a:t>
            </a:r>
          </a:p>
          <a:p>
            <a:pPr algn="just">
              <a:buNone/>
            </a:pPr>
            <a:r>
              <a:rPr lang="it-IT" sz="1400" b="0" dirty="0" smtClean="0"/>
              <a:t>	a) l'elaborazione di norme di prevenzione incendi;.</a:t>
            </a:r>
          </a:p>
          <a:p>
            <a:pPr algn="just">
              <a:buNone/>
            </a:pPr>
            <a:r>
              <a:rPr lang="it-IT" sz="1400" b="0" dirty="0" smtClean="0"/>
              <a:t>	b) il rilascio del certificato di prevenzione incendi (SCIA), di atti di autorizzazione, di benestare tecnico, di collaudo e di certificazione, comunque denominati, attestanti la conformità alla normativa di prevenzione incendi di attività e costruzioni civili, industriali, artigianali e commerciali e di impianti, prodotti, apparecchiature e simili;</a:t>
            </a:r>
          </a:p>
          <a:p>
            <a:pPr algn="just">
              <a:buNone/>
            </a:pPr>
            <a:r>
              <a:rPr lang="it-IT" sz="1400" b="0" dirty="0" smtClean="0"/>
              <a:t>	e) la partecipazione, per gli aspetti connessi con la prevenzione incendi, all'attività di produzione normativa nell'ambito dell'Unione europea e delle organizzazioni internazionali e alla relativa attività di recepimento in ambito nazionale;</a:t>
            </a:r>
          </a:p>
          <a:p>
            <a:pPr algn="just">
              <a:buNone/>
            </a:pPr>
            <a:r>
              <a:rPr lang="it-IT" sz="1400" b="0" dirty="0" smtClean="0"/>
              <a:t>	f) la partecipazione alle attività di organismi collegiali, istituiti presso le pubbliche amministrazioni, l'Unione europea o le organizzazioni internazionali, deputati, in base a disposizioni di legge o regolamentari, a trattare questioni connesse con la prevenzione incendi, fermo restando quanto previsto in materia di organizzazione amministrativa di organi dello Stato;</a:t>
            </a:r>
          </a:p>
          <a:p>
            <a:pPr algn="just">
              <a:buNone/>
            </a:pPr>
            <a:r>
              <a:rPr lang="it-IT" sz="1400" b="0" dirty="0" smtClean="0"/>
              <a:t>	l) la vigilanza sull'applicazione delle norme di prevenzione incendi di cui alla lettera a).</a:t>
            </a:r>
            <a:r>
              <a:rPr lang="it-IT" sz="2800" dirty="0" smtClean="0"/>
              <a:t> </a:t>
            </a:r>
            <a:endParaRPr lang="it-IT" sz="2800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1979" y="1196975"/>
            <a:ext cx="8424863" cy="5162550"/>
          </a:xfrm>
        </p:spPr>
        <p:txBody>
          <a:bodyPr/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err="1" smtClean="0"/>
              <a:t>D.Lgs.</a:t>
            </a:r>
            <a:r>
              <a:rPr lang="it-IT" sz="2000" b="1" dirty="0" smtClean="0"/>
              <a:t> 139/2006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 Art. 19. Vigilanza</a:t>
            </a:r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2800" b="0" dirty="0" smtClean="0"/>
              <a:t>Il </a:t>
            </a:r>
            <a:r>
              <a:rPr lang="it-IT" sz="2800" dirty="0" smtClean="0"/>
              <a:t>C</a:t>
            </a:r>
            <a:r>
              <a:rPr lang="it-IT" sz="2800" b="0" dirty="0" smtClean="0"/>
              <a:t>orpo nazionale, esercita con i poteri di polizia amministrativa e giudiziaria la vigilanza sull’applicazione  della  normativa di prevenzione incendi in relazione alle attività costruzioni ed impianti apparecchiature ad esse assoggettati.</a:t>
            </a:r>
            <a:r>
              <a:rPr lang="it-IT" sz="2800" dirty="0" smtClean="0"/>
              <a:t> La vigilanza si realizza attraverso visite tecniche, verifiche e controlli</a:t>
            </a:r>
          </a:p>
          <a:p>
            <a:pPr algn="just"/>
            <a:endParaRPr lang="it-IT" sz="2800" dirty="0" smtClean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1979" y="1196975"/>
            <a:ext cx="8424863" cy="51625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err="1" smtClean="0"/>
              <a:t>D.Lgs.</a:t>
            </a:r>
            <a:r>
              <a:rPr lang="it-IT" sz="2000" b="1" dirty="0" smtClean="0"/>
              <a:t> 139/2006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 Art. 19. Vigilanza</a:t>
            </a:r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it-IT" sz="2800" dirty="0" smtClean="0"/>
              <a:t>Al personale incaricato delle visite tecniche, delle verifiche e dei controlli e' consentito: l'accesso alle attività, costruzioni ed impianti interessati, anche durante l'esercizio; l'accesso ai luoghi di fabbricazione, immagazzinamento e uso di apparecchiature e prodotti; l'acquisizione delle informazioni e dei documenti necessari; il prelievo di campioni per l'esecuzione di esami e prove e ogni altra attività necessaria all'esercizio della vigilanza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1978" y="1196975"/>
            <a:ext cx="8281988" cy="5162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	Il mandato di controllo viene confermato anche dall’art. 13 del D.L.vo 81/2008 dove si affida al CNVVF, per quanto di specifica competenza, la vigilanza sulla applicazione della legislazione in materia di salute e sicurezza nei luoghi di lavoro.</a:t>
            </a:r>
          </a:p>
          <a:p>
            <a:pPr algn="just">
              <a:buNone/>
            </a:pP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1979" y="1196975"/>
            <a:ext cx="8424863" cy="5162550"/>
          </a:xfrm>
        </p:spPr>
        <p:txBody>
          <a:bodyPr/>
          <a:lstStyle/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D.L. 81/2008</a:t>
            </a:r>
          </a:p>
          <a:p>
            <a:pPr marL="0" indent="0" algn="ctr">
              <a:buNone/>
              <a:tabLst>
                <a:tab pos="7623175" algn="l"/>
              </a:tabLst>
            </a:pPr>
            <a:r>
              <a:rPr lang="it-IT" sz="2000" b="1" dirty="0" smtClean="0"/>
              <a:t> Art. 13. Vigilanza</a:t>
            </a:r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marL="0" indent="0">
              <a:buNone/>
              <a:tabLst>
                <a:tab pos="7623175" algn="l"/>
              </a:tabLst>
            </a:pPr>
            <a:endParaRPr lang="it-IT" sz="1200" b="0" dirty="0" smtClean="0"/>
          </a:p>
          <a:p>
            <a:pPr algn="just">
              <a:buFont typeface="+mj-lt"/>
              <a:buAutoNum type="arabicPeriod"/>
            </a:pPr>
            <a:r>
              <a:rPr lang="it-IT" sz="2800" b="0" dirty="0" smtClean="0"/>
              <a:t>La vigilanza sull'applicazione della legislazione in materia di salute e sicurezza nei luoghi di lavoro è svolta dalla azienda sanitaria locale competente per territorio e, per quanto di specifica competenza, dal Corpo nazionale dei vigili del fuoco, </a:t>
            </a:r>
            <a:r>
              <a:rPr lang="it-IT" sz="2800" b="0" dirty="0" err="1" smtClean="0"/>
              <a:t>……</a:t>
            </a:r>
            <a:r>
              <a:rPr lang="it-IT" sz="2800" b="0" dirty="0" smtClean="0"/>
              <a:t>.</a:t>
            </a:r>
            <a:endParaRPr lang="it-IT" sz="2800" b="0" dirty="0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i="1">
                <a:solidFill>
                  <a:srgbClr val="990033"/>
                </a:solidFill>
                <a:latin typeface="Comic Sans MS" pitchFamily="66" charset="0"/>
              </a:rPr>
              <a:t>Riferimenti normativi </a:t>
            </a:r>
            <a:endParaRPr lang="it-IT" sz="2800" b="1" i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1565</Words>
  <Application>Microsoft Office PowerPoint</Application>
  <PresentationFormat>Presentazione su schermo (4:3)</PresentationFormat>
  <Paragraphs>224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Carta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Ruolo dei Vigili del Fuoco nei controlli</vt:lpstr>
      <vt:lpstr>Ambiti in cui si esplicano i controlli</vt:lpstr>
      <vt:lpstr>Livelli di approfondimento nei controlli</vt:lpstr>
      <vt:lpstr>Tipologie di controlli - criticità</vt:lpstr>
      <vt:lpstr>Variabili </vt:lpstr>
      <vt:lpstr>Ipotesi di soluzione</vt:lpstr>
      <vt:lpstr>Strumenti necessari</vt:lpstr>
      <vt:lpstr>Diapositiva 21</vt:lpstr>
      <vt:lpstr>Diapositiva 22</vt:lpstr>
      <vt:lpstr>Diapositiva 23</vt:lpstr>
      <vt:lpstr>Diapositiva 24</vt:lpstr>
      <vt:lpstr>d.p.r. 151 categoria A</vt:lpstr>
      <vt:lpstr>d.p.r. 151 categoria A</vt:lpstr>
      <vt:lpstr>d.p.r. 151 categoria B e C</vt:lpstr>
      <vt:lpstr>d.p.r. 151 categoria B e C</vt:lpstr>
      <vt:lpstr>controlli a campione in attività soggette disposti dalla DCPST</vt:lpstr>
      <vt:lpstr>controlli a campione in attività non soggette disposti dalla DCPST</vt:lpstr>
      <vt:lpstr> esposti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Roberta</dc:creator>
  <cp:lastModifiedBy>Francesco.Notaro</cp:lastModifiedBy>
  <cp:revision>100</cp:revision>
  <dcterms:modified xsi:type="dcterms:W3CDTF">2014-10-01T17:30:18Z</dcterms:modified>
</cp:coreProperties>
</file>